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2"/>
  </p:notesMasterIdLst>
  <p:sldIdLst>
    <p:sldId id="311" r:id="rId2"/>
    <p:sldId id="318" r:id="rId3"/>
    <p:sldId id="317" r:id="rId4"/>
    <p:sldId id="310" r:id="rId5"/>
    <p:sldId id="312" r:id="rId6"/>
    <p:sldId id="313" r:id="rId7"/>
    <p:sldId id="314" r:id="rId8"/>
    <p:sldId id="289" r:id="rId9"/>
    <p:sldId id="315" r:id="rId10"/>
    <p:sldId id="316" r:id="rId11"/>
  </p:sldIdLst>
  <p:sldSz cx="12192000" cy="6858000"/>
  <p:notesSz cx="6858000" cy="9144000"/>
  <p:custDataLst>
    <p:tags r:id="rId1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EBBE7C-6F4D-44A8-9CF4-260EB888342F}" v="15" dt="2021-03-30T19:28:40.7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81"/>
  </p:normalViewPr>
  <p:slideViewPr>
    <p:cSldViewPr snapToGrid="0">
      <p:cViewPr varScale="1">
        <p:scale>
          <a:sx n="67" d="100"/>
          <a:sy n="67" d="100"/>
        </p:scale>
        <p:origin x="654" y="54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Relationship Id="rId30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273458-42C8-4959-9160-7290D7E6B1F3}" type="datetimeFigureOut">
              <a:rPr lang="pt-BR" smtClean="0"/>
              <a:t>02/10/2021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46644-F160-44FA-9BFC-CABF3153E2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6490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D46644-F160-44FA-9BFC-CABF3153E259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39038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76279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D200B3F0-A9BC-48CE-8EB6-ECE965069900}" type="datetimeFigureOut">
              <a:rPr lang="en-US" dirty="0"/>
              <a:t>10/2/2021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63575" y="3226820"/>
            <a:ext cx="3859795" cy="304801"/>
          </a:xfrm>
        </p:spPr>
        <p:txBody>
          <a:bodyPr anchor="b"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/>
            </a:lvl1pPr>
          </a:lstStyle>
          <a:p>
            <a:fld id="{D57F1E4F-1CFF-5643-939E-217C01CD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54956" y="4965945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2683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9FFFF-3106-4DDB-AA62-0C80862170D6}" type="datetimeFigureOut">
              <a:rPr lang="en-US" dirty="0"/>
              <a:t>10/2/2021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54954" y="1063416"/>
            <a:ext cx="8825659" cy="1379755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DA38B7-AE95-4DC8-9A51-7A71F545B098}" type="datetimeFigureOut">
              <a:rPr lang="en-US" dirty="0"/>
              <a:t>10/2/2021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1" name="TextBox 10"/>
          <p:cNvSpPr txBox="1"/>
          <p:nvPr/>
        </p:nvSpPr>
        <p:spPr bwMode="gray">
          <a:xfrm>
            <a:off x="898295" y="603589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 panose="020B0604020202020204"/>
                <a:cs typeface="Arial" panose="020B0604020202020204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705137" y="261378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 panose="020B0604020202020204"/>
                <a:cs typeface="Arial" panose="020B0604020202020204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74801" y="980517"/>
            <a:ext cx="8460983" cy="2705034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86515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14393"/>
            <a:ext cx="8825659" cy="1012664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1EC2B-8188-4AC2-9F0D-8D09C51D505A}" type="datetimeFigureOut">
              <a:rPr lang="en-US" dirty="0"/>
              <a:t>10/2/2021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54955" y="2404477"/>
            <a:ext cx="8825659" cy="178870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8587" y="5024967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2B75E-944F-430B-BE5F-C69FA8823C04}" type="datetimeFigureOut">
              <a:rPr lang="en-US" dirty="0"/>
              <a:t>10/2/2021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09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87261"/>
            <a:ext cx="3129168" cy="28397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10999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87261"/>
            <a:ext cx="3145380" cy="28397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1" y="2603500"/>
            <a:ext cx="315744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87261"/>
            <a:ext cx="3161029" cy="283979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E0DC7-7F53-471C-A711-B3DA6F2535F3}" type="datetimeFigureOut">
              <a:rPr lang="en-US" dirty="0"/>
              <a:t>10/2/2021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anchor="ctr"/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20744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1246"/>
            <a:ext cx="2691242" cy="158376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20745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5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42840"/>
            <a:ext cx="2691242" cy="155217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7"/>
            <a:ext cx="3050438" cy="92140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5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18992"/>
            <a:ext cx="2691242" cy="157601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09107"/>
            <a:ext cx="3054127" cy="89634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F4C9D-4618-451D-80C1-6A376BB42AB4}" type="datetimeFigureOut">
              <a:rPr lang="en-US" dirty="0"/>
              <a:t>10/2/2021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D2318-CE40-42F6-962A-4C6D6CF697DB}" type="datetimeFigureOut">
              <a:rPr lang="en-US" dirty="0"/>
              <a:t>10/2/2021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8585235" y="1297430"/>
            <a:ext cx="1409965" cy="4729626"/>
          </a:xfrm>
        </p:spPr>
        <p:txBody>
          <a:bodyPr vert="eaVert" anchor="b" anchorCtr="0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97429"/>
            <a:ext cx="6247546" cy="472962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76AC1-EB7F-4BEF-90D9-5764B50DAF8A}" type="datetimeFigureOut">
              <a:rPr lang="en-US" dirty="0"/>
              <a:t>10/2/2021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0712A-F861-4AB0-A754-4F5A2033CD4B}" type="datetimeFigureOut">
              <a:rPr lang="en-US" dirty="0"/>
              <a:t>10/2/2021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54956" y="2677644"/>
            <a:ext cx="4351023" cy="2283823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507B7-F2DC-4B2C-B14D-58A9766807A2}" type="datetimeFigureOut">
              <a:rPr lang="en-US" dirty="0"/>
              <a:t>10/2/2021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1368" y="2603500"/>
            <a:ext cx="4828744" cy="3416301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1" y="2603500"/>
            <a:ext cx="4825159" cy="3377705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A483D-5CB4-4842-8F2F-05D5276ACF63}" type="datetimeFigureOut">
              <a:rPr lang="en-US" dirty="0"/>
              <a:t>10/2/2021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36063"/>
            <a:ext cx="48251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212326"/>
            <a:ext cx="4825158" cy="2807476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1" y="2603499"/>
            <a:ext cx="4825160" cy="60882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212327"/>
            <a:ext cx="4825159" cy="2807474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CE32E-9DC0-47C8-A657-48F5C3E4A10B}" type="datetimeFigureOut">
              <a:rPr lang="en-US" dirty="0"/>
              <a:t>10/2/2021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F5C0D-8C3A-4771-A43D-83937FC700D4}" type="datetimeFigureOut">
              <a:rPr lang="en-US" dirty="0"/>
              <a:t>10/2/2021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3D2D6-FCC2-425A-A4A7-8058E8C01CB1}" type="datetimeFigureOut">
              <a:rPr lang="en-US" dirty="0"/>
              <a:t>10/2/2021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Rectangle 5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54954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F2683-E6E7-4CC3-9EEE-7854DD4F3545}" type="datetimeFigureOut">
              <a:rPr lang="en-US" dirty="0"/>
              <a:t>10/2/2021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53907" y="1693332"/>
            <a:ext cx="3860259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2" y="1143000"/>
            <a:ext cx="3227192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0F81-B39D-4CBB-8BF3-5D6E395D0F72}" type="datetimeFigureOut">
              <a:rPr lang="en-US" dirty="0"/>
              <a:t>10/2/2021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Oval 4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9" name="Oval 3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Oval 3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Oval 48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9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407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564B320A-89BA-47B2-A525-92E8D10B06E4}" type="datetimeFigureOut">
              <a:rPr lang="en-US" dirty="0"/>
              <a:t>10/2/2021</a:t>
            </a:fld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slide" Target="slide1.xml"/><Relationship Id="rId4" Type="http://schemas.openxmlformats.org/officeDocument/2006/relationships/hyperlink" Target="https://chat.whatsapp.com/E1PQETntLRH87fCwVMZq8P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sped.rfb.gov.br/pasta/show/1492" TargetMode="Externa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1.xml"/><Relationship Id="rId5" Type="http://schemas.openxmlformats.org/officeDocument/2006/relationships/hyperlink" Target="http://sped.rfb.gov.br/pastalegislacao/show/518" TargetMode="External"/><Relationship Id="rId4" Type="http://schemas.openxmlformats.org/officeDocument/2006/relationships/slide" Target="slid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slide" Target="slide3.xml"/><Relationship Id="rId7" Type="http://schemas.openxmlformats.org/officeDocument/2006/relationships/slide" Target="slide7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10" Type="http://schemas.openxmlformats.org/officeDocument/2006/relationships/slide" Target="slide10.xml"/><Relationship Id="rId4" Type="http://schemas.openxmlformats.org/officeDocument/2006/relationships/slide" Target="slide4.xml"/><Relationship Id="rId9" Type="http://schemas.openxmlformats.org/officeDocument/2006/relationships/slide" Target="slide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ogin.esocial.gov.br/login.aspx" TargetMode="Externa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4.xml"/><Relationship Id="rId5" Type="http://schemas.openxmlformats.org/officeDocument/2006/relationships/hyperlink" Target="https://www.gov.br/previdencia/pt-br/images/2019/06/5d095abeca582-5d095abeca586PORTARIA-No-300-DE-13-DE-JUNHO-DE-2019-DOU-Imprensa-Nacional.pdf.pdf" TargetMode="External"/><Relationship Id="rId4" Type="http://schemas.openxmlformats.org/officeDocument/2006/relationships/slide" Target="sl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ortalfat.mte.gov.br/programas-e-acoes-2/caged-3/" TargetMode="Externa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5.xml"/><Relationship Id="rId5" Type="http://schemas.openxmlformats.org/officeDocument/2006/relationships/hyperlink" Target="https://portalfat.mte.gov.br/wp-content/uploads/2016/03/Portaria-509-de-17-abril-2015.pdf" TargetMode="External"/><Relationship Id="rId4" Type="http://schemas.openxmlformats.org/officeDocument/2006/relationships/slide" Target="sl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ixa.gov.br/empresa/fgts-empresas/SEFIP-GRF/Paginas/default.aspx" TargetMode="Externa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6.xml"/><Relationship Id="rId6" Type="http://schemas.openxmlformats.org/officeDocument/2006/relationships/hyperlink" Target="http://normas.receita.fazenda.gov.br/sijut2consulta/link.action?visao=anotado&amp;idAto=114537#2217655" TargetMode="External"/><Relationship Id="rId5" Type="http://schemas.openxmlformats.org/officeDocument/2006/relationships/slide" Target="slide1.xml"/><Relationship Id="rId4" Type="http://schemas.openxmlformats.org/officeDocument/2006/relationships/hyperlink" Target="http://www.planalto.gov.br/ccivil_03/leis/L9608compilado.htm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ais.gov.br/sitio/index.jsf" TargetMode="Externa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7.xml"/><Relationship Id="rId5" Type="http://schemas.openxmlformats.org/officeDocument/2006/relationships/hyperlink" Target="http://www.rais.gov.br/sitio/rais_ftp/PortariaRAIS2019.pdf" TargetMode="External"/><Relationship Id="rId4" Type="http://schemas.openxmlformats.org/officeDocument/2006/relationships/slide" Target="slid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br/receitafederal/pt-br/assuntos/orientacao-tributaria/declaracoes-e-demonstrativos/dirf/tabelas-pgds/programa-gerador-da-declaracao-dirf-2021" TargetMode="Externa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8.xml"/><Relationship Id="rId5" Type="http://schemas.openxmlformats.org/officeDocument/2006/relationships/hyperlink" Target="http://normas.receita.fazenda.gov.br/sijut2consulta/link.action?visao=anotado&amp;idAto=113850" TargetMode="External"/><Relationship Id="rId4" Type="http://schemas.openxmlformats.org/officeDocument/2006/relationships/slide" Target="slid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ixa.gov.br/beneficios-trabalhador/pis/Paginas/default.aspx" TargetMode="Externa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9.xml"/><Relationship Id="rId5" Type="http://schemas.openxmlformats.org/officeDocument/2006/relationships/hyperlink" Target="http://normas.receita.fazenda.gov.br/sijut2consulta/link.action?idAto=104314&amp;visao=compilado" TargetMode="External"/><Relationship Id="rId4" Type="http://schemas.openxmlformats.org/officeDocument/2006/relationships/slide" Target="slid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br/receitafederal/pt-br/centrais-de-conteudo/download/pgd/dctf" TargetMode="Externa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0.xml"/><Relationship Id="rId5" Type="http://schemas.openxmlformats.org/officeDocument/2006/relationships/hyperlink" Target="http://normas.receita.fazenda.gov.br/sijut2consulta/link.action?visao=anotado&amp;idAto=115131" TargetMode="External"/><Relationship Id="rId4" Type="http://schemas.openxmlformats.org/officeDocument/2006/relationships/slide" Target="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altLang="pt-BR" sz="3200" b="1" u="sng" dirty="0"/>
              <a:t>Centro Espírita Legal</a:t>
            </a:r>
            <a:r>
              <a:rPr lang="pt-BR" altLang="pt-BR" sz="3200" dirty="0"/>
              <a:t/>
            </a:r>
            <a:br>
              <a:rPr lang="pt-BR" altLang="pt-BR" sz="3200" dirty="0"/>
            </a:br>
            <a:r>
              <a:rPr lang="pt-BR" sz="3200" b="1" dirty="0" smtClean="0"/>
              <a:t>Obrigações Fiscais e Trabalhistas</a:t>
            </a:r>
            <a:endParaRPr lang="pt-BR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960704"/>
            <a:ext cx="11244263" cy="3416300"/>
          </a:xfrm>
        </p:spPr>
        <p:txBody>
          <a:bodyPr>
            <a:normAutofit fontScale="92500" lnSpcReduction="20000"/>
          </a:bodyPr>
          <a:lstStyle/>
          <a:p>
            <a:r>
              <a:rPr lang="pt-BR" dirty="0" smtClean="0"/>
              <a:t>Além das obrigações legais de constituição, um Centro Espírita não pode funcionar de maneira regular sem cumprir com suas obrigações fiscais e trabalhistas.</a:t>
            </a:r>
          </a:p>
          <a:p>
            <a:r>
              <a:rPr lang="pt-BR" dirty="0" smtClean="0"/>
              <a:t>Ainda que a Instituição não contrate empregados, é necessário que atenda a todas as obrigações fiscais e, nesse caso, mantenha em seus arquivos os termos de voluntariado dos seus trabalhadores atualizados.</a:t>
            </a:r>
          </a:p>
          <a:p>
            <a:r>
              <a:rPr lang="pt-BR" dirty="0" smtClean="0"/>
              <a:t>Neste passo, alertamos que, muito embora grande parte das obrigações fiscais federais estejam contidas neste trabalho, pode haver outras obrigações de natureza estadual ou municipal às quais o Centro Espírita esteja sujeito, a depender da sua localização.</a:t>
            </a:r>
          </a:p>
          <a:p>
            <a:r>
              <a:rPr lang="pt-BR" dirty="0" smtClean="0"/>
              <a:t>Assim, é importante que a Instituição conte com um profissional de contabilidade, voluntário ou prestador de serviços, para apoio às suas atividades, de forma a mantê-las regulares perante as autoridades.</a:t>
            </a:r>
          </a:p>
          <a:p>
            <a:r>
              <a:rPr lang="pt-BR" dirty="0" smtClean="0"/>
              <a:t>Caso haja dúvidas adicionais, </a:t>
            </a:r>
            <a:r>
              <a:rPr lang="pt-BR" dirty="0" smtClean="0">
                <a:hlinkClick r:id="rId4"/>
              </a:rPr>
              <a:t>clique aqui</a:t>
            </a:r>
            <a:r>
              <a:rPr lang="pt-BR" dirty="0" smtClean="0"/>
              <a:t> para participar do Grupo Casa Espírita Legal, mantido pelo CEERJ, como um fórum para esclarecimento de dúvidas pontuais e troca de experiências.</a:t>
            </a:r>
            <a:endParaRPr lang="pt-BR" dirty="0"/>
          </a:p>
        </p:txBody>
      </p:sp>
      <p:sp>
        <p:nvSpPr>
          <p:cNvPr id="12" name="Espaço Reservado para Texto 1">
            <a:extLst>
              <a:ext uri="{FF2B5EF4-FFF2-40B4-BE49-F238E27FC236}">
                <a16:creationId xmlns="" xmlns:a16="http://schemas.microsoft.com/office/drawing/2014/main" id="{18AB0E18-0718-4171-9CBA-CC312D701D43}"/>
              </a:ext>
            </a:extLst>
          </p:cNvPr>
          <p:cNvSpPr txBox="1">
            <a:spLocks/>
          </p:cNvSpPr>
          <p:nvPr/>
        </p:nvSpPr>
        <p:spPr>
          <a:xfrm>
            <a:off x="1151368" y="2305823"/>
            <a:ext cx="9882501" cy="6088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400" b="0" i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4000" b="1" dirty="0" smtClean="0"/>
              <a:t>Apresentação</a:t>
            </a:r>
            <a:endParaRPr lang="pt-BR" sz="2800" b="1" dirty="0"/>
          </a:p>
        </p:txBody>
      </p:sp>
      <p:sp>
        <p:nvSpPr>
          <p:cNvPr id="8" name="Seta para a direita 7">
            <a:hlinkClick r:id="rId5" action="ppaction://hlinksldjump"/>
          </p:cNvPr>
          <p:cNvSpPr/>
          <p:nvPr/>
        </p:nvSpPr>
        <p:spPr>
          <a:xfrm rot="10800000" flipH="1">
            <a:off x="10863264" y="6261134"/>
            <a:ext cx="838199" cy="5619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Espaço Reservado para Texto 1">
            <a:extLst>
              <a:ext uri="{FF2B5EF4-FFF2-40B4-BE49-F238E27FC236}">
                <a16:creationId xmlns="" xmlns:a16="http://schemas.microsoft.com/office/drawing/2014/main" id="{18AB0E18-0718-4171-9CBA-CC312D701D43}"/>
              </a:ext>
            </a:extLst>
          </p:cNvPr>
          <p:cNvSpPr txBox="1">
            <a:spLocks/>
          </p:cNvSpPr>
          <p:nvPr/>
        </p:nvSpPr>
        <p:spPr>
          <a:xfrm>
            <a:off x="980763" y="6237709"/>
            <a:ext cx="9882501" cy="6088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400" b="0" i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pt-BR" sz="2800" b="1" dirty="0" smtClean="0"/>
              <a:t>Clique para entrar</a:t>
            </a:r>
            <a:endParaRPr lang="pt-BR" sz="28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23330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altLang="pt-BR" sz="3200" b="1" u="sng" dirty="0"/>
              <a:t>Centro Espírita Legal</a:t>
            </a:r>
            <a:r>
              <a:rPr lang="pt-BR" altLang="pt-BR" sz="3200" dirty="0"/>
              <a:t/>
            </a:r>
            <a:br>
              <a:rPr lang="pt-BR" altLang="pt-BR" sz="3200" dirty="0"/>
            </a:br>
            <a:r>
              <a:rPr lang="pt-BR" sz="3200" b="1" dirty="0"/>
              <a:t>Obrigações Fiscais e Trabalhistas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idx="1"/>
          </p:nvPr>
        </p:nvSpPr>
        <p:spPr>
          <a:xfrm>
            <a:off x="1154954" y="2250287"/>
            <a:ext cx="4825158" cy="576262"/>
          </a:xfrm>
        </p:spPr>
        <p:txBody>
          <a:bodyPr/>
          <a:lstStyle/>
          <a:p>
            <a:pPr marL="342900" indent="-342900" algn="just">
              <a:lnSpc>
                <a:spcPct val="80000"/>
              </a:lnSpc>
              <a:buClr>
                <a:schemeClr val="tx2"/>
              </a:buClr>
              <a:buFont typeface="Century Gothic" panose="020B0502020202020204" pitchFamily="34" charset="0"/>
              <a:buChar char="•"/>
              <a:defRPr/>
            </a:pPr>
            <a:endParaRPr lang="pt-BR" altLang="pt-BR" b="1" dirty="0"/>
          </a:p>
          <a:p>
            <a:pPr algn="ctr">
              <a:lnSpc>
                <a:spcPct val="80000"/>
              </a:lnSpc>
              <a:buClr>
                <a:schemeClr val="tx2"/>
              </a:buClr>
              <a:defRPr/>
            </a:pPr>
            <a:r>
              <a:rPr lang="pt-BR" altLang="pt-BR" b="1" dirty="0"/>
              <a:t>  </a:t>
            </a:r>
          </a:p>
          <a:p>
            <a:pPr algn="ctr">
              <a:lnSpc>
                <a:spcPct val="80000"/>
              </a:lnSpc>
              <a:buClr>
                <a:schemeClr val="tx2"/>
              </a:buClr>
              <a:defRPr/>
            </a:pPr>
            <a:endParaRPr lang="pt-BR" altLang="pt-BR" sz="4000" b="1" dirty="0"/>
          </a:p>
          <a:p>
            <a:r>
              <a:rPr lang="pt-BR" altLang="pt-BR" sz="4000" b="1" dirty="0">
                <a:hlinkClick r:id="rId3"/>
              </a:rPr>
              <a:t>SPED FISCAL</a:t>
            </a:r>
            <a:endParaRPr lang="pt-BR" altLang="pt-BR" sz="4000" b="1" dirty="0"/>
          </a:p>
        </p:txBody>
      </p:sp>
      <p:sp>
        <p:nvSpPr>
          <p:cNvPr id="2" name="Espaço Reservado para Conteúdo 1">
            <a:extLst>
              <a:ext uri="{FF2B5EF4-FFF2-40B4-BE49-F238E27FC236}">
                <a16:creationId xmlns="" xmlns:a16="http://schemas.microsoft.com/office/drawing/2014/main" id="{02997380-3AD3-4CBA-82B3-2A80CEA0C4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54954" y="2826550"/>
            <a:ext cx="4825158" cy="2807476"/>
          </a:xfrm>
        </p:spPr>
        <p:txBody>
          <a:bodyPr>
            <a:normAutofit/>
          </a:bodyPr>
          <a:lstStyle/>
          <a:p>
            <a:r>
              <a:rPr lang="pt-BR" dirty="0"/>
              <a:t>Sistema Público de Escrituração Digital (</a:t>
            </a:r>
            <a:r>
              <a:rPr lang="pt-BR" dirty="0" err="1"/>
              <a:t>Sped</a:t>
            </a:r>
            <a:r>
              <a:rPr lang="pt-BR" dirty="0"/>
              <a:t>) </a:t>
            </a:r>
          </a:p>
          <a:p>
            <a:r>
              <a:rPr lang="pt-BR" dirty="0"/>
              <a:t>Escrituração Fiscal Digital (EFD) </a:t>
            </a:r>
          </a:p>
          <a:p>
            <a:endParaRPr lang="pt-BR" dirty="0"/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AACFA79A-586E-44A6-8588-2FF2EDF57E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08711" y="2217723"/>
            <a:ext cx="4825160" cy="608825"/>
          </a:xfrm>
        </p:spPr>
        <p:txBody>
          <a:bodyPr/>
          <a:lstStyle/>
          <a:p>
            <a:r>
              <a:rPr lang="pt-BR" dirty="0"/>
              <a:t>Procedimentos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0EC6E93C-31EE-489F-884D-FD1634D362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08712" y="2826551"/>
            <a:ext cx="4825159" cy="2807474"/>
          </a:xfrm>
        </p:spPr>
        <p:txBody>
          <a:bodyPr>
            <a:normAutofit fontScale="92500" lnSpcReduction="20000"/>
          </a:bodyPr>
          <a:lstStyle/>
          <a:p>
            <a:pPr lvl="0" algn="just"/>
            <a:r>
              <a:rPr lang="pt-BR" sz="1800" dirty="0"/>
              <a:t>ECF –Escrituração Contábil Fiscal</a:t>
            </a:r>
          </a:p>
          <a:p>
            <a:pPr lvl="0" algn="just"/>
            <a:r>
              <a:rPr lang="pt-BR" sz="1800" dirty="0"/>
              <a:t>Último dia útil do mês de julho, do ano seguinte ao ano calendário</a:t>
            </a:r>
          </a:p>
          <a:p>
            <a:pPr lvl="0" algn="just"/>
            <a:r>
              <a:rPr lang="pt-BR" sz="1800" dirty="0"/>
              <a:t>Ver calendário fiscal de cada ano</a:t>
            </a:r>
          </a:p>
          <a:p>
            <a:pPr lvl="0" algn="just"/>
            <a:r>
              <a:rPr lang="pt-BR" dirty="0"/>
              <a:t>Escrituração Contábil Digital (ECD), também conhecida como </a:t>
            </a:r>
            <a:r>
              <a:rPr lang="pt-BR" dirty="0" err="1"/>
              <a:t>Sped</a:t>
            </a:r>
            <a:r>
              <a:rPr lang="pt-BR" dirty="0"/>
              <a:t> Contábil. </a:t>
            </a:r>
          </a:p>
          <a:p>
            <a:pPr lvl="0" algn="just"/>
            <a:r>
              <a:rPr lang="pt-BR" dirty="0"/>
              <a:t>A ECD substitui o livro diário, comumente encontrado naquelas entidades religiosas mais antigas. </a:t>
            </a:r>
          </a:p>
          <a:p>
            <a:pPr lvl="0"/>
            <a:endParaRPr lang="pt-BR" dirty="0"/>
          </a:p>
        </p:txBody>
      </p:sp>
      <p:sp>
        <p:nvSpPr>
          <p:cNvPr id="7" name="Seta para a direita 6">
            <a:hlinkClick r:id="rId4" action="ppaction://hlinksldjump"/>
          </p:cNvPr>
          <p:cNvSpPr/>
          <p:nvPr/>
        </p:nvSpPr>
        <p:spPr>
          <a:xfrm rot="10800000">
            <a:off x="10858500" y="6143625"/>
            <a:ext cx="714375" cy="5572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Espaço Reservado para Texto 1">
            <a:extLst>
              <a:ext uri="{FF2B5EF4-FFF2-40B4-BE49-F238E27FC236}">
                <a16:creationId xmlns="" xmlns:a16="http://schemas.microsoft.com/office/drawing/2014/main" id="{18AB0E18-0718-4171-9CBA-CC312D701D43}"/>
              </a:ext>
            </a:extLst>
          </p:cNvPr>
          <p:cNvSpPr txBox="1">
            <a:spLocks/>
          </p:cNvSpPr>
          <p:nvPr/>
        </p:nvSpPr>
        <p:spPr>
          <a:xfrm>
            <a:off x="6208711" y="5496704"/>
            <a:ext cx="4825160" cy="6088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400" b="0" i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800" dirty="0" smtClean="0">
                <a:hlinkClick r:id="rId5"/>
              </a:rPr>
              <a:t>Base Legal</a:t>
            </a:r>
            <a:endParaRPr lang="pt-BR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15751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altLang="pt-BR" sz="3200" b="1" u="sng" dirty="0"/>
              <a:t>Centro Espírita Legal</a:t>
            </a:r>
            <a:r>
              <a:rPr lang="pt-BR" altLang="pt-BR" sz="3200" dirty="0"/>
              <a:t/>
            </a:r>
            <a:br>
              <a:rPr lang="pt-BR" altLang="pt-BR" sz="3200" dirty="0"/>
            </a:br>
            <a:r>
              <a:rPr lang="pt-BR" sz="3200" b="1" dirty="0" smtClean="0"/>
              <a:t>Obrigações Fiscais e Trabalhistas</a:t>
            </a:r>
            <a:endParaRPr lang="pt-BR" sz="3200" b="1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half" idx="1"/>
          </p:nvPr>
        </p:nvSpPr>
        <p:spPr>
          <a:xfrm>
            <a:off x="1151368" y="3143256"/>
            <a:ext cx="4828744" cy="3033713"/>
          </a:xfrm>
        </p:spPr>
        <p:txBody>
          <a:bodyPr>
            <a:normAutofit/>
          </a:bodyPr>
          <a:lstStyle/>
          <a:p>
            <a:r>
              <a:rPr lang="pt-BR" sz="3600" b="1" dirty="0" err="1" smtClean="0">
                <a:hlinkClick r:id="rId3" action="ppaction://hlinksldjump"/>
              </a:rPr>
              <a:t>eSocial</a:t>
            </a:r>
            <a:endParaRPr lang="pt-BR" sz="3600" b="1" dirty="0" smtClean="0"/>
          </a:p>
          <a:p>
            <a:r>
              <a:rPr lang="pt-BR" sz="3600" b="1" dirty="0" err="1" smtClean="0">
                <a:hlinkClick r:id="rId4" action="ppaction://hlinksldjump"/>
              </a:rPr>
              <a:t>Caged</a:t>
            </a:r>
            <a:endParaRPr lang="pt-BR" sz="3600" b="1" dirty="0" smtClean="0"/>
          </a:p>
          <a:p>
            <a:r>
              <a:rPr lang="pt-BR" sz="3600" b="1" dirty="0" smtClean="0">
                <a:hlinkClick r:id="rId5" action="ppaction://hlinksldjump"/>
              </a:rPr>
              <a:t>SEFIP</a:t>
            </a:r>
            <a:endParaRPr lang="pt-BR" sz="3600" b="1" dirty="0" smtClean="0"/>
          </a:p>
          <a:p>
            <a:r>
              <a:rPr lang="pt-BR" sz="3600" b="1" dirty="0" smtClean="0">
                <a:hlinkClick r:id="rId6" action="ppaction://hlinksldjump"/>
              </a:rPr>
              <a:t>RAIS</a:t>
            </a:r>
            <a:endParaRPr lang="pt-BR" sz="3600" b="1" dirty="0" smtClean="0"/>
          </a:p>
          <a:p>
            <a:endParaRPr lang="pt-BR" sz="1400" dirty="0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half" idx="2"/>
          </p:nvPr>
        </p:nvSpPr>
        <p:spPr>
          <a:xfrm>
            <a:off x="6208711" y="3143256"/>
            <a:ext cx="4825159" cy="2995117"/>
          </a:xfrm>
        </p:spPr>
        <p:txBody>
          <a:bodyPr>
            <a:normAutofit/>
          </a:bodyPr>
          <a:lstStyle/>
          <a:p>
            <a:r>
              <a:rPr lang="pt-BR" sz="3600" b="1" dirty="0">
                <a:hlinkClick r:id="rId7" action="ppaction://hlinksldjump"/>
              </a:rPr>
              <a:t>DIRF</a:t>
            </a:r>
            <a:endParaRPr lang="pt-BR" sz="3600" b="1" dirty="0"/>
          </a:p>
          <a:p>
            <a:r>
              <a:rPr lang="pt-BR" sz="3600" b="1" dirty="0">
                <a:hlinkClick r:id="rId8" action="ppaction://hlinksldjump"/>
              </a:rPr>
              <a:t>PIS</a:t>
            </a:r>
            <a:endParaRPr lang="pt-BR" sz="3600" b="1" dirty="0"/>
          </a:p>
          <a:p>
            <a:r>
              <a:rPr lang="pt-BR" sz="3600" b="1" dirty="0">
                <a:hlinkClick r:id="rId9" action="ppaction://hlinksldjump"/>
              </a:rPr>
              <a:t>DCTF</a:t>
            </a:r>
            <a:endParaRPr lang="pt-BR" sz="3600" b="1" dirty="0"/>
          </a:p>
          <a:p>
            <a:r>
              <a:rPr lang="pt-BR" sz="3600" b="1" dirty="0">
                <a:hlinkClick r:id="rId10" action="ppaction://hlinksldjump"/>
              </a:rPr>
              <a:t>SPED Fiscal</a:t>
            </a:r>
            <a:endParaRPr lang="pt-BR" sz="3600" b="1" dirty="0"/>
          </a:p>
          <a:p>
            <a:endParaRPr lang="pt-BR" sz="1400" dirty="0"/>
          </a:p>
        </p:txBody>
      </p:sp>
      <p:sp>
        <p:nvSpPr>
          <p:cNvPr id="12" name="Espaço Reservado para Texto 1">
            <a:extLst>
              <a:ext uri="{FF2B5EF4-FFF2-40B4-BE49-F238E27FC236}">
                <a16:creationId xmlns="" xmlns:a16="http://schemas.microsoft.com/office/drawing/2014/main" id="{18AB0E18-0718-4171-9CBA-CC312D701D43}"/>
              </a:ext>
            </a:extLst>
          </p:cNvPr>
          <p:cNvSpPr txBox="1">
            <a:spLocks/>
          </p:cNvSpPr>
          <p:nvPr/>
        </p:nvSpPr>
        <p:spPr>
          <a:xfrm>
            <a:off x="1151368" y="2534431"/>
            <a:ext cx="9882501" cy="6088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400" b="0" i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4000" b="1" dirty="0" smtClean="0"/>
              <a:t>Índice</a:t>
            </a:r>
            <a:endParaRPr lang="pt-BR" sz="28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66707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altLang="pt-BR" sz="3200" b="1" u="sng" dirty="0"/>
              <a:t>Centro Espírita Legal</a:t>
            </a:r>
            <a:r>
              <a:rPr lang="pt-BR" altLang="pt-BR" sz="3200" dirty="0"/>
              <a:t/>
            </a:r>
            <a:br>
              <a:rPr lang="pt-BR" altLang="pt-BR" sz="3200" dirty="0"/>
            </a:br>
            <a:r>
              <a:rPr lang="pt-BR" sz="3200" b="1" dirty="0" smtClean="0"/>
              <a:t>Obrigações Fiscais e Trabalhistas</a:t>
            </a:r>
            <a:endParaRPr lang="pt-BR" sz="3200" b="1" dirty="0"/>
          </a:p>
        </p:txBody>
      </p:sp>
      <p:sp>
        <p:nvSpPr>
          <p:cNvPr id="8" name="Espaço Reservado para Texto 7">
            <a:extLst>
              <a:ext uri="{FF2B5EF4-FFF2-40B4-BE49-F238E27FC236}">
                <a16:creationId xmlns="" xmlns:a16="http://schemas.microsoft.com/office/drawing/2014/main" id="{BD20D312-5789-450E-B95C-17C3A6C6F7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4000" b="1" dirty="0" err="1">
                <a:hlinkClick r:id="rId3"/>
              </a:rPr>
              <a:t>eSocial</a:t>
            </a:r>
            <a:endParaRPr lang="pt-BR" sz="4000" b="1" dirty="0"/>
          </a:p>
        </p:txBody>
      </p:sp>
      <p:sp>
        <p:nvSpPr>
          <p:cNvPr id="9" name="Espaço Reservado para Conteúdo 8">
            <a:extLst>
              <a:ext uri="{FF2B5EF4-FFF2-40B4-BE49-F238E27FC236}">
                <a16:creationId xmlns="" xmlns:a16="http://schemas.microsoft.com/office/drawing/2014/main" id="{7526E449-F985-4897-A162-62035767BA6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/>
              <a:t>O </a:t>
            </a:r>
            <a:r>
              <a:rPr lang="pt-BR" dirty="0" err="1"/>
              <a:t>eSocial</a:t>
            </a:r>
            <a:r>
              <a:rPr lang="pt-BR" dirty="0"/>
              <a:t> é o Sistema de Escrituração Fiscal Digital das Obrigações Fiscais Previdenciárias e Trabalhistas. É um projeto do governo federal criado por meio do decreto 8.373 de 11 de dezembro de 2014. Trata-se de um sistema do governo que unificará o envio das informações de seus empregados e estagiários.</a:t>
            </a:r>
          </a:p>
        </p:txBody>
      </p:sp>
      <p:sp>
        <p:nvSpPr>
          <p:cNvPr id="2" name="Espaço Reservado para Texto 1">
            <a:extLst>
              <a:ext uri="{FF2B5EF4-FFF2-40B4-BE49-F238E27FC236}">
                <a16:creationId xmlns="" xmlns:a16="http://schemas.microsoft.com/office/drawing/2014/main" id="{18AB0E18-0718-4171-9CBA-CC312D701D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t-BR" sz="2800" dirty="0"/>
              <a:t>Prazos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85CFAA34-47AB-4F9B-BE9A-0E2C12B7FA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08712" y="3212327"/>
            <a:ext cx="4825159" cy="1874023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O e-Social agrega em um único sistema o envio de informações para os relatórios como CAGED, GFIP, RAIS e Receita Federal. </a:t>
            </a:r>
          </a:p>
          <a:p>
            <a:pPr algn="just"/>
            <a:r>
              <a:rPr lang="pt-BR" dirty="0"/>
              <a:t>Transmissão por meio de certificado digital ou procuração SRFB</a:t>
            </a:r>
            <a:r>
              <a:rPr lang="pt-BR" dirty="0" smtClean="0"/>
              <a:t>.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sp>
        <p:nvSpPr>
          <p:cNvPr id="5" name="Seta para a direita 4">
            <a:hlinkClick r:id="rId4" action="ppaction://hlinksldjump"/>
          </p:cNvPr>
          <p:cNvSpPr/>
          <p:nvPr/>
        </p:nvSpPr>
        <p:spPr>
          <a:xfrm rot="10800000">
            <a:off x="10858500" y="6143625"/>
            <a:ext cx="714375" cy="5572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Espaço Reservado para Texto 1">
            <a:extLst>
              <a:ext uri="{FF2B5EF4-FFF2-40B4-BE49-F238E27FC236}">
                <a16:creationId xmlns="" xmlns:a16="http://schemas.microsoft.com/office/drawing/2014/main" id="{18AB0E18-0718-4171-9CBA-CC312D701D43}"/>
              </a:ext>
            </a:extLst>
          </p:cNvPr>
          <p:cNvSpPr txBox="1">
            <a:spLocks/>
          </p:cNvSpPr>
          <p:nvPr/>
        </p:nvSpPr>
        <p:spPr>
          <a:xfrm>
            <a:off x="6208711" y="5086350"/>
            <a:ext cx="4825160" cy="6088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400" b="0" i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800" dirty="0" smtClean="0">
                <a:hlinkClick r:id="rId5"/>
              </a:rPr>
              <a:t>Base Legal</a:t>
            </a:r>
            <a:endParaRPr lang="pt-BR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21755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altLang="pt-BR" sz="3200" b="1" u="sng" dirty="0"/>
              <a:t>Centro Espírita Legal</a:t>
            </a:r>
            <a:r>
              <a:rPr lang="pt-BR" altLang="pt-BR" sz="3200" dirty="0"/>
              <a:t/>
            </a:r>
            <a:br>
              <a:rPr lang="pt-BR" altLang="pt-BR" sz="3200" dirty="0"/>
            </a:br>
            <a:r>
              <a:rPr lang="pt-BR" sz="3200" b="1" dirty="0" smtClean="0"/>
              <a:t>Obrigações fiscais e Trabalhistas</a:t>
            </a:r>
            <a:endParaRPr lang="pt-BR" sz="3200" b="1" dirty="0"/>
          </a:p>
        </p:txBody>
      </p:sp>
      <p:sp>
        <p:nvSpPr>
          <p:cNvPr id="8" name="Espaço Reservado para Texto 7">
            <a:extLst>
              <a:ext uri="{FF2B5EF4-FFF2-40B4-BE49-F238E27FC236}">
                <a16:creationId xmlns="" xmlns:a16="http://schemas.microsoft.com/office/drawing/2014/main" id="{BD20D312-5789-450E-B95C-17C3A6C6F7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  <a:buClr>
                <a:schemeClr val="tx2"/>
              </a:buClr>
              <a:defRPr/>
            </a:pPr>
            <a:r>
              <a:rPr lang="pt-BR" sz="4000" b="1" dirty="0">
                <a:hlinkClick r:id="rId3"/>
              </a:rPr>
              <a:t>CAGED</a:t>
            </a:r>
            <a:endParaRPr lang="pt-BR" sz="4000" b="1" dirty="0"/>
          </a:p>
        </p:txBody>
      </p:sp>
      <p:sp>
        <p:nvSpPr>
          <p:cNvPr id="9" name="Espaço Reservado para Conteúdo 8">
            <a:extLst>
              <a:ext uri="{FF2B5EF4-FFF2-40B4-BE49-F238E27FC236}">
                <a16:creationId xmlns="" xmlns:a16="http://schemas.microsoft.com/office/drawing/2014/main" id="{7526E449-F985-4897-A162-62035767BA6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/>
              <a:t>O Cadastro Geral de Empregados e Desempregados (CAGED) foi criado como registro permanente de admissões e dispensa de empregados, sob o regime da Consolidação das Leis do Trabalho (CLT). É utilizado pelo Programa de Seguro-Desemprego, para conferir os dados referentes aos vínculos trabalhistas, além de outros programas sociais.</a:t>
            </a:r>
          </a:p>
        </p:txBody>
      </p:sp>
      <p:sp>
        <p:nvSpPr>
          <p:cNvPr id="10" name="Espaço Reservado para Texto 9">
            <a:extLst>
              <a:ext uri="{FF2B5EF4-FFF2-40B4-BE49-F238E27FC236}">
                <a16:creationId xmlns="" xmlns:a16="http://schemas.microsoft.com/office/drawing/2014/main" id="{0E1EECEF-3E88-4DA7-9CBA-EDC9100DCF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t-BR" sz="2800" dirty="0"/>
              <a:t>Quais são os prazos?</a:t>
            </a:r>
          </a:p>
        </p:txBody>
      </p:sp>
      <p:sp>
        <p:nvSpPr>
          <p:cNvPr id="12" name="Espaço Reservado para Conteúdo 11">
            <a:extLst>
              <a:ext uri="{FF2B5EF4-FFF2-40B4-BE49-F238E27FC236}">
                <a16:creationId xmlns="" xmlns:a16="http://schemas.microsoft.com/office/drawing/2014/main" id="{0B39FD1D-33EE-4A62-A6C6-42E839CAB1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08712" y="3212327"/>
            <a:ext cx="4825159" cy="2602686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b="1" dirty="0"/>
              <a:t>CAGED DIÁRIO: </a:t>
            </a:r>
            <a:r>
              <a:rPr lang="pt-BR" dirty="0"/>
              <a:t>No mesmo dia da admissão ou demissão do empregado.</a:t>
            </a:r>
          </a:p>
          <a:p>
            <a:pPr algn="just"/>
            <a:r>
              <a:rPr lang="pt-BR" b="1" dirty="0"/>
              <a:t>CAGED MENSAL:</a:t>
            </a:r>
            <a:r>
              <a:rPr lang="pt-BR" dirty="0"/>
              <a:t> O CAGED mensal deve ser entregue obrigatoriamente até o 7° dia do mês subsequente ao fato gerador.</a:t>
            </a:r>
          </a:p>
          <a:p>
            <a:pPr algn="just"/>
            <a:r>
              <a:rPr lang="pt-BR" dirty="0"/>
              <a:t>Atualizado por meio do </a:t>
            </a:r>
            <a:r>
              <a:rPr lang="pt-BR" dirty="0" err="1"/>
              <a:t>eSocial</a:t>
            </a:r>
            <a:r>
              <a:rPr lang="pt-BR" dirty="0"/>
              <a:t> para grupo 1.</a:t>
            </a:r>
          </a:p>
        </p:txBody>
      </p:sp>
      <p:sp>
        <p:nvSpPr>
          <p:cNvPr id="7" name="Seta para a direita 6">
            <a:hlinkClick r:id="rId4" action="ppaction://hlinksldjump"/>
          </p:cNvPr>
          <p:cNvSpPr/>
          <p:nvPr/>
        </p:nvSpPr>
        <p:spPr>
          <a:xfrm rot="10800000">
            <a:off x="10858500" y="6143625"/>
            <a:ext cx="714375" cy="5572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Espaço Reservado para Texto 1">
            <a:extLst>
              <a:ext uri="{FF2B5EF4-FFF2-40B4-BE49-F238E27FC236}">
                <a16:creationId xmlns="" xmlns:a16="http://schemas.microsoft.com/office/drawing/2014/main" id="{18AB0E18-0718-4171-9CBA-CC312D701D43}"/>
              </a:ext>
            </a:extLst>
          </p:cNvPr>
          <p:cNvSpPr txBox="1">
            <a:spLocks/>
          </p:cNvSpPr>
          <p:nvPr/>
        </p:nvSpPr>
        <p:spPr>
          <a:xfrm>
            <a:off x="6208711" y="5715389"/>
            <a:ext cx="4825160" cy="6088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400" b="0" i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800" dirty="0" smtClean="0">
                <a:hlinkClick r:id="rId5"/>
              </a:rPr>
              <a:t>Base Legal</a:t>
            </a:r>
            <a:endParaRPr lang="pt-BR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21649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altLang="pt-BR" sz="3200" b="1" u="sng" dirty="0"/>
              <a:t>Centro Espírita Legal</a:t>
            </a:r>
            <a:r>
              <a:rPr lang="pt-BR" altLang="pt-BR" sz="3200" dirty="0"/>
              <a:t/>
            </a:r>
            <a:br>
              <a:rPr lang="pt-BR" altLang="pt-BR" sz="3200" dirty="0"/>
            </a:br>
            <a:r>
              <a:rPr lang="pt-BR" sz="3200" b="1" dirty="0" smtClean="0"/>
              <a:t>Obrigações Fiscais e Trabalhistas</a:t>
            </a:r>
            <a:endParaRPr lang="pt-BR" sz="3200" b="1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idx="1"/>
          </p:nvPr>
        </p:nvSpPr>
        <p:spPr>
          <a:xfrm>
            <a:off x="1154954" y="2603499"/>
            <a:ext cx="4825158" cy="576262"/>
          </a:xfrm>
        </p:spPr>
        <p:txBody>
          <a:bodyPr/>
          <a:lstStyle/>
          <a:p>
            <a:pPr marL="342900" indent="-342900" algn="just">
              <a:lnSpc>
                <a:spcPct val="80000"/>
              </a:lnSpc>
              <a:buClr>
                <a:schemeClr val="tx2"/>
              </a:buClr>
              <a:buFont typeface="Century Gothic" panose="020B0502020202020204" pitchFamily="34" charset="0"/>
              <a:buChar char="•"/>
              <a:defRPr/>
            </a:pPr>
            <a:endParaRPr lang="pt-BR" altLang="pt-BR" b="1" dirty="0"/>
          </a:p>
          <a:p>
            <a:pPr algn="just">
              <a:lnSpc>
                <a:spcPct val="80000"/>
              </a:lnSpc>
              <a:buClr>
                <a:schemeClr val="tx2"/>
              </a:buClr>
              <a:defRPr/>
            </a:pPr>
            <a:r>
              <a:rPr lang="pt-BR" altLang="pt-BR" sz="4000" b="1" dirty="0">
                <a:hlinkClick r:id="rId3"/>
              </a:rPr>
              <a:t>SEFIP</a:t>
            </a:r>
            <a:endParaRPr lang="pt-BR" altLang="pt-BR" sz="4000" b="1" dirty="0"/>
          </a:p>
        </p:txBody>
      </p:sp>
      <p:sp>
        <p:nvSpPr>
          <p:cNvPr id="2" name="Espaço Reservado para Conteúdo 1">
            <a:extLst>
              <a:ext uri="{FF2B5EF4-FFF2-40B4-BE49-F238E27FC236}">
                <a16:creationId xmlns="" xmlns:a16="http://schemas.microsoft.com/office/drawing/2014/main" id="{045ACAAB-DBA1-41B5-AA88-633E101C3E9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pt-BR" dirty="0"/>
              <a:t>O Sistema Empresa de Recolhimento do FGTS e Informações à Previdência Social (SEFIP) é um aplicativo desenvolvido pela Caixa </a:t>
            </a:r>
            <a:r>
              <a:rPr lang="pt-BR" dirty="0" err="1"/>
              <a:t>Economica</a:t>
            </a:r>
            <a:r>
              <a:rPr lang="pt-BR" dirty="0"/>
              <a:t> Federal para o empregador. </a:t>
            </a:r>
          </a:p>
          <a:p>
            <a:pPr algn="just"/>
            <a:r>
              <a:rPr lang="pt-BR" dirty="0"/>
              <a:t>É destinado a todas as pessoas físicas, jurídicas e contribuintes equiparados a empresa, sujeitos ao recolhimento do FGTS, e é responsável por consolidar os dados cadastrais e financeiros dos contribuintes e trabalhadores para repassar ao FGTS e à Previdência Social.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9D384050-D7F5-489E-AAAA-AC16790134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pt-BR" sz="2800" dirty="0"/>
              <a:t>Prazos e Cuidados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4B47CD64-E7D9-40F2-8A60-B1159D9CD8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08712" y="3212328"/>
            <a:ext cx="4825159" cy="258839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t-BR" sz="1900" dirty="0"/>
              <a:t>Também é utilizado para gerar a Guia de Recolhimento do FGTS (GRF), gerada com código de barras para recolher o FGTS e que deve ser recolhida até o 7º dia do mês seguinte àquele em que a remuneração do trabalhador foi paga.</a:t>
            </a:r>
          </a:p>
          <a:p>
            <a:pPr algn="just"/>
            <a:r>
              <a:rPr lang="pt-BR" sz="1900" dirty="0"/>
              <a:t>Pagamentos por RPA</a:t>
            </a:r>
          </a:p>
          <a:p>
            <a:pPr algn="just"/>
            <a:r>
              <a:rPr lang="pt-BR" sz="1900" dirty="0">
                <a:hlinkClick r:id="rId4"/>
              </a:rPr>
              <a:t>Termo de Voluntariado</a:t>
            </a:r>
            <a:endParaRPr lang="pt-BR" sz="1900" dirty="0"/>
          </a:p>
          <a:p>
            <a:pPr algn="just"/>
            <a:endParaRPr lang="pt-BR" sz="1700" dirty="0"/>
          </a:p>
        </p:txBody>
      </p:sp>
      <p:sp>
        <p:nvSpPr>
          <p:cNvPr id="7" name="Seta para a direita 6">
            <a:hlinkClick r:id="rId5" action="ppaction://hlinksldjump"/>
          </p:cNvPr>
          <p:cNvSpPr/>
          <p:nvPr/>
        </p:nvSpPr>
        <p:spPr>
          <a:xfrm rot="10800000">
            <a:off x="10858500" y="6143625"/>
            <a:ext cx="714375" cy="5572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Espaço Reservado para Texto 1">
            <a:extLst>
              <a:ext uri="{FF2B5EF4-FFF2-40B4-BE49-F238E27FC236}">
                <a16:creationId xmlns="" xmlns:a16="http://schemas.microsoft.com/office/drawing/2014/main" id="{18AB0E18-0718-4171-9CBA-CC312D701D43}"/>
              </a:ext>
            </a:extLst>
          </p:cNvPr>
          <p:cNvSpPr txBox="1">
            <a:spLocks/>
          </p:cNvSpPr>
          <p:nvPr/>
        </p:nvSpPr>
        <p:spPr>
          <a:xfrm>
            <a:off x="6208711" y="5715389"/>
            <a:ext cx="4825160" cy="6088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400" b="0" i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800" dirty="0" smtClean="0">
                <a:hlinkClick r:id="rId6"/>
              </a:rPr>
              <a:t>Base Legal</a:t>
            </a:r>
            <a:endParaRPr lang="pt-BR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0152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altLang="pt-BR" sz="3200" b="1" u="sng" dirty="0"/>
              <a:t>Centro Espírita Legal</a:t>
            </a:r>
            <a:r>
              <a:rPr lang="pt-BR" altLang="pt-BR" sz="3200" dirty="0"/>
              <a:t/>
            </a:r>
            <a:br>
              <a:rPr lang="pt-BR" altLang="pt-BR" sz="3200" dirty="0"/>
            </a:br>
            <a:r>
              <a:rPr lang="pt-BR" sz="3200" b="1" dirty="0"/>
              <a:t>Obrigações Fiscais e Trabalhistas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idx="1"/>
          </p:nvPr>
        </p:nvSpPr>
        <p:spPr>
          <a:xfrm>
            <a:off x="1154954" y="2393167"/>
            <a:ext cx="4825158" cy="576262"/>
          </a:xfrm>
        </p:spPr>
        <p:txBody>
          <a:bodyPr/>
          <a:lstStyle/>
          <a:p>
            <a:pPr algn="ctr">
              <a:lnSpc>
                <a:spcPct val="80000"/>
              </a:lnSpc>
              <a:buClr>
                <a:schemeClr val="tx2"/>
              </a:buClr>
              <a:defRPr/>
            </a:pPr>
            <a:endParaRPr lang="pt-BR" sz="2800" dirty="0"/>
          </a:p>
          <a:p>
            <a:pPr algn="ctr">
              <a:lnSpc>
                <a:spcPct val="80000"/>
              </a:lnSpc>
              <a:buClr>
                <a:schemeClr val="tx2"/>
              </a:buClr>
              <a:defRPr/>
            </a:pPr>
            <a:endParaRPr lang="pt-BR" altLang="pt-BR" sz="4000" b="1" dirty="0"/>
          </a:p>
          <a:p>
            <a:pPr algn="just">
              <a:lnSpc>
                <a:spcPct val="80000"/>
              </a:lnSpc>
              <a:buClr>
                <a:schemeClr val="tx2"/>
              </a:buClr>
              <a:defRPr/>
            </a:pPr>
            <a:r>
              <a:rPr lang="pt-BR" altLang="pt-BR" sz="4000" b="1" dirty="0">
                <a:hlinkClick r:id="rId3"/>
              </a:rPr>
              <a:t>RAIS</a:t>
            </a:r>
            <a:endParaRPr lang="pt-BR" altLang="pt-BR" sz="4000" b="1" dirty="0"/>
          </a:p>
        </p:txBody>
      </p:sp>
      <p:sp>
        <p:nvSpPr>
          <p:cNvPr id="2" name="Espaço Reservado para Conteúdo 1">
            <a:extLst>
              <a:ext uri="{FF2B5EF4-FFF2-40B4-BE49-F238E27FC236}">
                <a16:creationId xmlns="" xmlns:a16="http://schemas.microsoft.com/office/drawing/2014/main" id="{158AB9C1-E1AD-413E-86C6-C5B22B36C1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54954" y="2969430"/>
            <a:ext cx="4825158" cy="2807476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A Relação Anual de Informações Sociais (RAIS) é um relatório de informações socioeconômicas solicitado pela União às pessoas jurídicas e outros empregadores anualmente. Foi instituída pelo Decreto nº 76.900, de 23 de dezembro de 1975.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8C98521F-3CAD-4A39-92B3-7BA132D434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08711" y="2360603"/>
            <a:ext cx="4825160" cy="608825"/>
          </a:xfrm>
        </p:spPr>
        <p:txBody>
          <a:bodyPr/>
          <a:lstStyle/>
          <a:p>
            <a:r>
              <a:rPr lang="pt-BR" sz="2800" dirty="0"/>
              <a:t>Prazos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0239D0FF-5E5E-47A5-8A56-7E2691F024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08712" y="2969431"/>
            <a:ext cx="4825159" cy="280747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dirty="0"/>
              <a:t>Pode ser positiva ou negativa, conforme a existência ou não de empregados.</a:t>
            </a:r>
          </a:p>
          <a:p>
            <a:pPr algn="just"/>
            <a:r>
              <a:rPr lang="pt-BR" dirty="0"/>
              <a:t>O período de envio das declarações RAIS pelos aplicativos GDRAIS e GDRAIS GENÉRICO é de 13/03/2021 a 12/04/2021.</a:t>
            </a:r>
          </a:p>
          <a:p>
            <a:pPr algn="just"/>
            <a:r>
              <a:rPr lang="pt-BR" dirty="0"/>
              <a:t>As empresas pertencentes aos Grupos 01 e 02 do </a:t>
            </a:r>
            <a:r>
              <a:rPr lang="pt-BR" dirty="0" err="1"/>
              <a:t>eSocial</a:t>
            </a:r>
            <a:r>
              <a:rPr lang="pt-BR" dirty="0"/>
              <a:t> somente poderão enviar ou corrigir informações mediante o envio de eventos, via </a:t>
            </a:r>
            <a:r>
              <a:rPr lang="pt-BR" dirty="0" err="1"/>
              <a:t>eSocial</a:t>
            </a:r>
            <a:r>
              <a:rPr lang="pt-BR" dirty="0"/>
              <a:t>.</a:t>
            </a:r>
          </a:p>
        </p:txBody>
      </p:sp>
      <p:sp>
        <p:nvSpPr>
          <p:cNvPr id="7" name="Seta para a direita 6">
            <a:hlinkClick r:id="rId4" action="ppaction://hlinksldjump"/>
          </p:cNvPr>
          <p:cNvSpPr/>
          <p:nvPr/>
        </p:nvSpPr>
        <p:spPr>
          <a:xfrm rot="10800000">
            <a:off x="10858500" y="6143625"/>
            <a:ext cx="714375" cy="5572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Espaço Reservado para Texto 1">
            <a:extLst>
              <a:ext uri="{FF2B5EF4-FFF2-40B4-BE49-F238E27FC236}">
                <a16:creationId xmlns="" xmlns:a16="http://schemas.microsoft.com/office/drawing/2014/main" id="{18AB0E18-0718-4171-9CBA-CC312D701D43}"/>
              </a:ext>
            </a:extLst>
          </p:cNvPr>
          <p:cNvSpPr txBox="1">
            <a:spLocks/>
          </p:cNvSpPr>
          <p:nvPr/>
        </p:nvSpPr>
        <p:spPr>
          <a:xfrm>
            <a:off x="6208711" y="5715389"/>
            <a:ext cx="4825160" cy="6088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400" b="0" i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800" dirty="0" smtClean="0">
                <a:hlinkClick r:id="rId5"/>
              </a:rPr>
              <a:t>Base Legal</a:t>
            </a:r>
            <a:endParaRPr lang="pt-BR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41852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altLang="pt-BR" sz="3200" b="1" u="sng" dirty="0"/>
              <a:t>Centro Espírita Legal</a:t>
            </a:r>
            <a:r>
              <a:rPr lang="pt-BR" altLang="pt-BR" sz="3200" dirty="0"/>
              <a:t/>
            </a:r>
            <a:br>
              <a:rPr lang="pt-BR" altLang="pt-BR" sz="3200" dirty="0"/>
            </a:br>
            <a:r>
              <a:rPr lang="pt-BR" sz="3200" b="1" dirty="0"/>
              <a:t>Obrigações Fiscais e Trabalhistas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 algn="just">
              <a:lnSpc>
                <a:spcPct val="80000"/>
              </a:lnSpc>
              <a:buClr>
                <a:schemeClr val="tx2"/>
              </a:buClr>
              <a:buFont typeface="Century Gothic" panose="020B0502020202020204" pitchFamily="34" charset="0"/>
              <a:buChar char="•"/>
              <a:defRPr/>
            </a:pPr>
            <a:endParaRPr lang="pt-BR" altLang="pt-BR" b="1" dirty="0"/>
          </a:p>
          <a:p>
            <a:pPr>
              <a:lnSpc>
                <a:spcPct val="80000"/>
              </a:lnSpc>
              <a:buClr>
                <a:schemeClr val="tx2"/>
              </a:buClr>
              <a:defRPr/>
            </a:pPr>
            <a:r>
              <a:rPr lang="pt-BR" altLang="pt-BR" b="1" dirty="0"/>
              <a:t>  </a:t>
            </a:r>
            <a:r>
              <a:rPr lang="pt-BR" altLang="pt-BR" sz="4000" b="1" dirty="0">
                <a:hlinkClick r:id="rId3"/>
              </a:rPr>
              <a:t>DIRF</a:t>
            </a:r>
            <a:endParaRPr lang="pt-BR" altLang="pt-BR" b="1" dirty="0">
              <a:solidFill>
                <a:srgbClr val="FF0000"/>
              </a:solidFill>
            </a:endParaRPr>
          </a:p>
        </p:txBody>
      </p:sp>
      <p:sp>
        <p:nvSpPr>
          <p:cNvPr id="2" name="Espaço Reservado para Conteúdo 1">
            <a:extLst>
              <a:ext uri="{FF2B5EF4-FFF2-40B4-BE49-F238E27FC236}">
                <a16:creationId xmlns="" xmlns:a16="http://schemas.microsoft.com/office/drawing/2014/main" id="{0815DE84-631F-449C-870C-F92C00F06E6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t-BR" dirty="0"/>
              <a:t>Declaração do Imposto sobre a Renda Retido na Fonte.</a:t>
            </a:r>
          </a:p>
          <a:p>
            <a:endParaRPr lang="pt-BR" dirty="0"/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E2BEFC6C-6495-48AD-A97A-A5B1867C3D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t-BR" dirty="0"/>
              <a:t>Prazos e Procedimentos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633900C7-0275-4510-BA96-F30D9220B51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algn="just"/>
            <a:r>
              <a:rPr lang="pt-BR" dirty="0"/>
              <a:t>Informações das retenções de impostos retidos na fonte</a:t>
            </a:r>
          </a:p>
          <a:p>
            <a:pPr algn="just"/>
            <a:r>
              <a:rPr lang="pt-BR" dirty="0"/>
              <a:t>Fornecer comprovantes de rendimentos para as retenções feitas</a:t>
            </a:r>
          </a:p>
          <a:p>
            <a:pPr algn="just"/>
            <a:r>
              <a:rPr lang="pt-BR" dirty="0"/>
              <a:t>Último dia útil do mês de fevereiro, do ano seguinte ao ano calendário. </a:t>
            </a:r>
          </a:p>
          <a:p>
            <a:endParaRPr lang="pt-BR" dirty="0"/>
          </a:p>
        </p:txBody>
      </p:sp>
      <p:sp>
        <p:nvSpPr>
          <p:cNvPr id="7" name="Seta para a direita 6">
            <a:hlinkClick r:id="rId4" action="ppaction://hlinksldjump"/>
          </p:cNvPr>
          <p:cNvSpPr/>
          <p:nvPr/>
        </p:nvSpPr>
        <p:spPr>
          <a:xfrm rot="10800000">
            <a:off x="10858500" y="6143625"/>
            <a:ext cx="714375" cy="5572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Espaço Reservado para Texto 1">
            <a:extLst>
              <a:ext uri="{FF2B5EF4-FFF2-40B4-BE49-F238E27FC236}">
                <a16:creationId xmlns="" xmlns:a16="http://schemas.microsoft.com/office/drawing/2014/main" id="{18AB0E18-0718-4171-9CBA-CC312D701D43}"/>
              </a:ext>
            </a:extLst>
          </p:cNvPr>
          <p:cNvSpPr txBox="1">
            <a:spLocks/>
          </p:cNvSpPr>
          <p:nvPr/>
        </p:nvSpPr>
        <p:spPr>
          <a:xfrm>
            <a:off x="6208711" y="5258191"/>
            <a:ext cx="4825160" cy="6088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400" b="0" i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800" dirty="0" smtClean="0">
                <a:hlinkClick r:id="rId5"/>
              </a:rPr>
              <a:t>Base Legal</a:t>
            </a:r>
            <a:endParaRPr lang="pt-BR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731767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altLang="pt-BR" sz="3200" b="1" u="sng" dirty="0"/>
              <a:t>Centro Espírita Legal</a:t>
            </a:r>
            <a:r>
              <a:rPr lang="pt-BR" altLang="pt-BR" sz="3200" dirty="0"/>
              <a:t/>
            </a:r>
            <a:br>
              <a:rPr lang="pt-BR" altLang="pt-BR" sz="3200" dirty="0"/>
            </a:br>
            <a:r>
              <a:rPr lang="pt-BR" sz="3200" b="1" dirty="0"/>
              <a:t>Obrigações Fiscais e Trabalhistas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 algn="just">
              <a:lnSpc>
                <a:spcPct val="80000"/>
              </a:lnSpc>
              <a:buClr>
                <a:schemeClr val="tx2"/>
              </a:buClr>
              <a:buFont typeface="Century Gothic" panose="020B0502020202020204" pitchFamily="34" charset="0"/>
              <a:buChar char="•"/>
              <a:defRPr/>
            </a:pPr>
            <a:endParaRPr lang="pt-BR" altLang="pt-BR" b="1" dirty="0"/>
          </a:p>
          <a:p>
            <a:pPr algn="ctr">
              <a:lnSpc>
                <a:spcPct val="80000"/>
              </a:lnSpc>
              <a:buClr>
                <a:schemeClr val="tx2"/>
              </a:buClr>
              <a:defRPr/>
            </a:pPr>
            <a:endParaRPr lang="pt-BR" altLang="pt-BR" sz="4000" b="1" dirty="0"/>
          </a:p>
          <a:p>
            <a:pPr algn="ctr">
              <a:lnSpc>
                <a:spcPct val="80000"/>
              </a:lnSpc>
              <a:buClr>
                <a:schemeClr val="tx2"/>
              </a:buClr>
              <a:defRPr/>
            </a:pPr>
            <a:endParaRPr lang="pt-BR" altLang="pt-BR" sz="4000" b="1" dirty="0"/>
          </a:p>
          <a:p>
            <a:pPr algn="just">
              <a:lnSpc>
                <a:spcPct val="80000"/>
              </a:lnSpc>
              <a:buClr>
                <a:schemeClr val="tx2"/>
              </a:buClr>
              <a:defRPr/>
            </a:pPr>
            <a:r>
              <a:rPr lang="pt-BR" altLang="pt-BR" sz="4000" b="1" dirty="0">
                <a:hlinkClick r:id="rId3"/>
              </a:rPr>
              <a:t>PIS</a:t>
            </a:r>
            <a:endParaRPr lang="pt-BR" altLang="pt-BR" sz="4000" b="1" dirty="0"/>
          </a:p>
        </p:txBody>
      </p:sp>
      <p:sp>
        <p:nvSpPr>
          <p:cNvPr id="2" name="Espaço Reservado para Conteúdo 1">
            <a:extLst>
              <a:ext uri="{FF2B5EF4-FFF2-40B4-BE49-F238E27FC236}">
                <a16:creationId xmlns="" xmlns:a16="http://schemas.microsoft.com/office/drawing/2014/main" id="{B5ABCC2E-8C60-4904-9366-2AED0BF3362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t-BR" dirty="0"/>
              <a:t>Programa de Integração Social – PIS</a:t>
            </a:r>
          </a:p>
          <a:p>
            <a:endParaRPr lang="pt-BR" dirty="0"/>
          </a:p>
          <a:p>
            <a:r>
              <a:rPr lang="pt-BR" dirty="0"/>
              <a:t>PIS s/Folha de Pagamento</a:t>
            </a:r>
          </a:p>
          <a:p>
            <a:endParaRPr lang="pt-BR" dirty="0"/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14C18C54-A477-457F-814E-0626E49647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t-BR" dirty="0"/>
              <a:t>Procedimentos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0182BDE2-7EAF-4960-8552-D759EB277D8E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algn="just"/>
            <a:r>
              <a:rPr lang="pt-BR" dirty="0"/>
              <a:t>O PIS sobre a folha de pagamento é uma obrigação tributária principal devida por todas as entidades sem fins lucrativos, classificadas como Isentas, Imunes ou Dispensadas, e calculado sobre a folha de pagamento de salários, à alíquota de 1%. </a:t>
            </a:r>
          </a:p>
        </p:txBody>
      </p:sp>
      <p:sp>
        <p:nvSpPr>
          <p:cNvPr id="7" name="Seta para a direita 6">
            <a:hlinkClick r:id="rId4" action="ppaction://hlinksldjump"/>
          </p:cNvPr>
          <p:cNvSpPr/>
          <p:nvPr/>
        </p:nvSpPr>
        <p:spPr>
          <a:xfrm rot="10800000">
            <a:off x="10858500" y="6143625"/>
            <a:ext cx="714375" cy="5572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Espaço Reservado para Texto 1">
            <a:extLst>
              <a:ext uri="{FF2B5EF4-FFF2-40B4-BE49-F238E27FC236}">
                <a16:creationId xmlns="" xmlns:a16="http://schemas.microsoft.com/office/drawing/2014/main" id="{18AB0E18-0718-4171-9CBA-CC312D701D43}"/>
              </a:ext>
            </a:extLst>
          </p:cNvPr>
          <p:cNvSpPr txBox="1">
            <a:spLocks/>
          </p:cNvSpPr>
          <p:nvPr/>
        </p:nvSpPr>
        <p:spPr>
          <a:xfrm>
            <a:off x="6208711" y="5410976"/>
            <a:ext cx="4825160" cy="6088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400" b="0" i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800" dirty="0" smtClean="0">
                <a:hlinkClick r:id="rId5"/>
              </a:rPr>
              <a:t>Base Legal</a:t>
            </a:r>
            <a:endParaRPr lang="pt-BR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507353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altLang="pt-BR" sz="3200" b="1" u="sng" dirty="0"/>
              <a:t>Centro Espírita Legal</a:t>
            </a:r>
            <a:r>
              <a:rPr lang="pt-BR" altLang="pt-BR" sz="3200" dirty="0"/>
              <a:t/>
            </a:r>
            <a:br>
              <a:rPr lang="pt-BR" altLang="pt-BR" sz="3200" dirty="0"/>
            </a:br>
            <a:r>
              <a:rPr lang="pt-BR" sz="3200" b="1" dirty="0"/>
              <a:t>Obrigações Fiscais e Trabalhistas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idx="1"/>
          </p:nvPr>
        </p:nvSpPr>
        <p:spPr>
          <a:xfrm>
            <a:off x="1154954" y="2293151"/>
            <a:ext cx="4825158" cy="576262"/>
          </a:xfrm>
        </p:spPr>
        <p:txBody>
          <a:bodyPr/>
          <a:lstStyle/>
          <a:p>
            <a:pPr marL="342900" indent="-342900" algn="just">
              <a:lnSpc>
                <a:spcPct val="80000"/>
              </a:lnSpc>
              <a:buClr>
                <a:schemeClr val="tx2"/>
              </a:buClr>
              <a:buFont typeface="Century Gothic" panose="020B0502020202020204" pitchFamily="34" charset="0"/>
              <a:buChar char="•"/>
              <a:defRPr/>
            </a:pPr>
            <a:endParaRPr lang="pt-BR" altLang="pt-BR" b="1" dirty="0"/>
          </a:p>
          <a:p>
            <a:pPr>
              <a:lnSpc>
                <a:spcPct val="80000"/>
              </a:lnSpc>
              <a:buClr>
                <a:schemeClr val="tx2"/>
              </a:buClr>
              <a:defRPr/>
            </a:pPr>
            <a:r>
              <a:rPr lang="pt-BR" altLang="pt-BR" b="1" dirty="0"/>
              <a:t>  </a:t>
            </a:r>
            <a:r>
              <a:rPr lang="pt-BR" altLang="pt-BR" sz="4000" b="1" dirty="0" smtClean="0">
                <a:hlinkClick r:id="rId3"/>
              </a:rPr>
              <a:t>DCTF</a:t>
            </a:r>
            <a:endParaRPr lang="pt-BR" altLang="pt-BR" sz="4000" b="1" dirty="0"/>
          </a:p>
        </p:txBody>
      </p:sp>
      <p:sp>
        <p:nvSpPr>
          <p:cNvPr id="2" name="Espaço Reservado para Conteúdo 1">
            <a:extLst>
              <a:ext uri="{FF2B5EF4-FFF2-40B4-BE49-F238E27FC236}">
                <a16:creationId xmlns="" xmlns:a16="http://schemas.microsoft.com/office/drawing/2014/main" id="{D51ECE68-0EF9-45EB-9BEF-B3EF531A79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54954" y="2869414"/>
            <a:ext cx="4825158" cy="2807476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Declaração de Débitos e Créditos Tributários Federais</a:t>
            </a:r>
          </a:p>
          <a:p>
            <a:pPr algn="just"/>
            <a:r>
              <a:rPr lang="pt-BR" dirty="0"/>
              <a:t>Declara-se a DCTF no mês em que for gerada receita acima de R$ 10 mil. </a:t>
            </a:r>
          </a:p>
          <a:p>
            <a:endParaRPr lang="pt-BR" dirty="0"/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84FFD060-8CEB-41AF-B72A-CC61FB4470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08711" y="2260587"/>
            <a:ext cx="4825160" cy="608825"/>
          </a:xfrm>
        </p:spPr>
        <p:txBody>
          <a:bodyPr/>
          <a:lstStyle/>
          <a:p>
            <a:r>
              <a:rPr lang="pt-BR" dirty="0"/>
              <a:t>Procedimentos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61D859E7-0209-47D9-AE6F-02B29AD8A8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08712" y="2869415"/>
            <a:ext cx="4825159" cy="2807474"/>
          </a:xfrm>
        </p:spPr>
        <p:txBody>
          <a:bodyPr>
            <a:normAutofit fontScale="92500"/>
          </a:bodyPr>
          <a:lstStyle/>
          <a:p>
            <a:pPr algn="just"/>
            <a:r>
              <a:rPr lang="pt-BR" dirty="0"/>
              <a:t>DCTF – Prazo: 15º.dia útil do mês subsequente ao pagamento dos </a:t>
            </a:r>
            <a:r>
              <a:rPr lang="pt-BR" dirty="0" err="1"/>
              <a:t>DARFs</a:t>
            </a:r>
            <a:endParaRPr lang="pt-BR" dirty="0"/>
          </a:p>
          <a:p>
            <a:pPr algn="just"/>
            <a:r>
              <a:rPr lang="pt-BR" dirty="0"/>
              <a:t>DCTF INATIVA e  DCTF S/MOVIMENTO- referente a janeiro, entregue no 15º. dia útil do mês subsequente ao fato gerador</a:t>
            </a:r>
          </a:p>
          <a:p>
            <a:pPr algn="just"/>
            <a:r>
              <a:rPr lang="pt-BR" dirty="0"/>
              <a:t>DCTF-Web - 15º. dia útil do mês subsequente ao fato gerador (a partir de setembro de 2019)</a:t>
            </a:r>
          </a:p>
          <a:p>
            <a:endParaRPr lang="pt-BR" dirty="0"/>
          </a:p>
        </p:txBody>
      </p:sp>
      <p:sp>
        <p:nvSpPr>
          <p:cNvPr id="7" name="Seta para a direita 6">
            <a:hlinkClick r:id="rId4" action="ppaction://hlinksldjump"/>
          </p:cNvPr>
          <p:cNvSpPr/>
          <p:nvPr/>
        </p:nvSpPr>
        <p:spPr>
          <a:xfrm rot="10800000">
            <a:off x="10858500" y="6143625"/>
            <a:ext cx="714375" cy="55721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Espaço Reservado para Texto 1">
            <a:extLst>
              <a:ext uri="{FF2B5EF4-FFF2-40B4-BE49-F238E27FC236}">
                <a16:creationId xmlns="" xmlns:a16="http://schemas.microsoft.com/office/drawing/2014/main" id="{18AB0E18-0718-4171-9CBA-CC312D701D43}"/>
              </a:ext>
            </a:extLst>
          </p:cNvPr>
          <p:cNvSpPr txBox="1">
            <a:spLocks/>
          </p:cNvSpPr>
          <p:nvPr/>
        </p:nvSpPr>
        <p:spPr>
          <a:xfrm>
            <a:off x="6208711" y="5410976"/>
            <a:ext cx="4825160" cy="6088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400" b="0" i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20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1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800" dirty="0" smtClean="0">
                <a:hlinkClick r:id="rId5"/>
              </a:rPr>
              <a:t>Base Legal</a:t>
            </a:r>
            <a:endParaRPr lang="pt-BR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8977724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LMS_API_VERSION" val="SCORM 2004 (2nd edition)"/>
  <p:tag name="ISPRING_ULTRA_SCORM_COURSE_ID" val="A628F99D-7107-4FB6-8DE8-E42A0B880D45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E\u0322\uFFFD{1580C0F2-3A02-4CE9-B032-FD3A213FB22F}&quot;,&quot;C:\\Users\\eduar\\Dropbox\\03 Espiritismo\\CEERJ\\ARAD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}}"/>
  <p:tag name="ISPRING_SCORM_RATE_QUIZZES" val="0"/>
  <p:tag name="ISPRING_SCORM_PASSING_SCORE" val="100.000000"/>
  <p:tag name="ISPRING_CURRENT_PLAYER_ID" val="universal-no-video"/>
  <p:tag name="ISPRING_PRESENTATION_TITLE" val="Para site - Esclarecimento sobre obrigações fiscais e trabalhistas - ARAE - Eduardo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53A3AC3-2B88-4D0E-A522-3BB59F15F03F}:31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45582CD-2F37-47E2-8D79-910EB3E04846}:3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887279C-5B9C-4A9E-BB67-6E26181CAA05}:31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87084F6D-C9FF-4FCF-8957-4992C0200A5A}:31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55F954E0-196A-44C2-BEFA-4FF60EFBCDDC}:31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52090E29-12CF-411D-9E28-C7AA644E5416}:31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F83676A-9D23-4DB4-9BA2-3DB9CDC6E24E}:31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5ED5162-FB95-42B1-8339-5CC9FDF8553E}:31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D5D220CE-6CDD-4461-B9DF-777D03CF4D4C}:31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3155179-2506-48F7-BE04-9EFBB1A2D2BC}:289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Íon - Sala da Diretoria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Ion Boardroom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542</TotalTime>
  <Words>904</Words>
  <Application>Microsoft Office PowerPoint</Application>
  <PresentationFormat>Widescreen</PresentationFormat>
  <Paragraphs>98</Paragraphs>
  <Slides>10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Century Gothic</vt:lpstr>
      <vt:lpstr>Wingdings 3</vt:lpstr>
      <vt:lpstr>Íon - Sala da Diretoria</vt:lpstr>
      <vt:lpstr>Centro Espírita Legal Obrigações Fiscais e Trabalhistas</vt:lpstr>
      <vt:lpstr>Centro Espírita Legal Obrigações Fiscais e Trabalhistas</vt:lpstr>
      <vt:lpstr>Centro Espírita Legal Obrigações Fiscais e Trabalhistas</vt:lpstr>
      <vt:lpstr>Centro Espírita Legal Obrigações fiscais e Trabalhistas</vt:lpstr>
      <vt:lpstr>Centro Espírita Legal Obrigações Fiscais e Trabalhistas</vt:lpstr>
      <vt:lpstr>Centro Espírita Legal Obrigações Fiscais e Trabalhistas</vt:lpstr>
      <vt:lpstr>Centro Espírita Legal Obrigações Fiscais e Trabalhistas</vt:lpstr>
      <vt:lpstr>Centro Espírita Legal Obrigações Fiscais e Trabalhistas</vt:lpstr>
      <vt:lpstr>Centro Espírita Legal Obrigações Fiscais e Trabalhistas</vt:lpstr>
      <vt:lpstr>Centro Espírita Legal Obrigações Fiscais e Trabalhistas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 site - Esclarecimento sobre obrigações fiscais e trabalhistas - ARAE - Eduardo</dc:title>
  <dc:creator>Jones Cortes</dc:creator>
  <cp:lastModifiedBy>Eduardo Lopes Cavalcanti</cp:lastModifiedBy>
  <cp:revision>79</cp:revision>
  <dcterms:created xsi:type="dcterms:W3CDTF">2019-02-22T12:26:00Z</dcterms:created>
  <dcterms:modified xsi:type="dcterms:W3CDTF">2021-10-02T13:40:15Z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1033-10.2.0.7646</vt:lpwstr>
  </property>
</Properties>
</file>