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0" r:id="rId5"/>
    <p:sldId id="281" r:id="rId6"/>
    <p:sldId id="262" r:id="rId7"/>
    <p:sldId id="282" r:id="rId8"/>
    <p:sldId id="263" r:id="rId9"/>
    <p:sldId id="283" r:id="rId10"/>
    <p:sldId id="265" r:id="rId11"/>
    <p:sldId id="267" r:id="rId12"/>
    <p:sldId id="274" r:id="rId13"/>
    <p:sldId id="278" r:id="rId14"/>
    <p:sldId id="285" r:id="rId15"/>
    <p:sldId id="277" r:id="rId16"/>
    <p:sldId id="284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5591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6375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82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10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60635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596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523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712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23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346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006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FC98CD9-880C-43B3-8E3C-E0E5A22F3018}" type="datetimeFigureOut">
              <a:rPr lang="pt-BR" smtClean="0"/>
              <a:t>23/05/2019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F60017A-025D-4B41-B8B2-CBEF6641A4B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031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136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696">
          <p15:clr>
            <a:srgbClr val="F26B43"/>
          </p15:clr>
        </p15:guide>
        <p15:guide id="4294967295" orient="horz" pos="432">
          <p15:clr>
            <a:srgbClr val="F26B43"/>
          </p15:clr>
        </p15:guide>
        <p15:guide id="4294967295" orient="horz" pos="1512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936">
          <p15:clr>
            <a:srgbClr val="F26B43"/>
          </p15:clr>
        </p15:guide>
        <p15:guide id="4294967295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53019" y="2378460"/>
            <a:ext cx="7529080" cy="2479675"/>
          </a:xfrm>
        </p:spPr>
        <p:txBody>
          <a:bodyPr>
            <a:noAutofit/>
          </a:bodyPr>
          <a:lstStyle/>
          <a:p>
            <a:r>
              <a:rPr lang="pt-BR" sz="5500" i="1" dirty="0" smtClean="0">
                <a:latin typeface="Bahnschrift SemiBold" panose="020B0502040204020203" pitchFamily="34" charset="0"/>
              </a:rPr>
              <a:t>Área </a:t>
            </a:r>
            <a:r>
              <a:rPr lang="pt-BR" sz="5500" i="1" dirty="0" smtClean="0">
                <a:latin typeface="Bahnschrift SemiBold" panose="020B0502040204020203" pitchFamily="34" charset="0"/>
              </a:rPr>
              <a:t>de Ações </a:t>
            </a:r>
            <a:r>
              <a:rPr lang="pt-BR" sz="5500" i="1" dirty="0" smtClean="0">
                <a:latin typeface="Bahnschrift SemiBold" panose="020B0502040204020203" pitchFamily="34" charset="0"/>
              </a:rPr>
              <a:t>Estratégicas</a:t>
            </a:r>
            <a:br>
              <a:rPr lang="pt-BR" sz="5500" i="1" dirty="0" smtClean="0">
                <a:latin typeface="Bahnschrift SemiBold" panose="020B0502040204020203" pitchFamily="34" charset="0"/>
              </a:rPr>
            </a:br>
            <a:r>
              <a:rPr lang="pt-BR" sz="5500" i="1" dirty="0" smtClean="0">
                <a:latin typeface="Bahnschrift SemiBold" panose="020B0502040204020203" pitchFamily="34" charset="0"/>
              </a:rPr>
              <a:t>ARAE</a:t>
            </a:r>
            <a:endParaRPr lang="pt-BR" sz="5500" i="1" dirty="0">
              <a:latin typeface="Bahnschrift SemiBold" panose="020B05020402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046422" y="5115715"/>
            <a:ext cx="6831673" cy="1086237"/>
          </a:xfrm>
        </p:spPr>
        <p:txBody>
          <a:bodyPr/>
          <a:lstStyle/>
          <a:p>
            <a:r>
              <a:rPr lang="pt-BR" dirty="0" smtClean="0"/>
              <a:t>2019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668" y="425340"/>
            <a:ext cx="1730665" cy="17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2355" y="0"/>
            <a:ext cx="9601200" cy="102709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>
                <a:latin typeface="Bahnschrift SemiBold" panose="020B0502040204020203" pitchFamily="34" charset="0"/>
              </a:rPr>
              <a:t>Justificativa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58721" y="1487510"/>
            <a:ext cx="9601200" cy="3581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 “O Espiritismo é na sua essência um corpo filosófico que se evidencia com a prática. Portanto,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o olhar para o passado</a:t>
            </a:r>
            <a:r>
              <a:rPr lang="pt-BR" sz="2800" b="1" dirty="0">
                <a:solidFill>
                  <a:srgbClr val="002060"/>
                </a:solidFill>
              </a:rPr>
              <a:t> </a:t>
            </a:r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valoriza o presente e gera excelência para o futuro.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Quando </a:t>
            </a:r>
            <a:r>
              <a:rPr lang="pt-BR" sz="2800" b="1" dirty="0">
                <a:solidFill>
                  <a:srgbClr val="002060"/>
                </a:solidFill>
              </a:rPr>
              <a:t>observamos os salutares e benfazejos ares do passado, revelando as vidas de muitos, inteiramente alocados à causa espírita, somos inundados de força criativa e revestidos em cada ato de nossa existência pelos dedicados momentos de imitação. </a:t>
            </a:r>
            <a:r>
              <a:rPr lang="pt-BR" sz="2800" b="1" dirty="0" smtClean="0">
                <a:solidFill>
                  <a:srgbClr val="002060"/>
                </a:solidFill>
              </a:rPr>
              <a:t>(</a:t>
            </a:r>
            <a:r>
              <a:rPr lang="pt-BR" sz="2800" b="1" dirty="0" err="1" smtClean="0">
                <a:solidFill>
                  <a:srgbClr val="002060"/>
                </a:solidFill>
              </a:rPr>
              <a:t>Antonio</a:t>
            </a:r>
            <a:r>
              <a:rPr lang="pt-BR" sz="2800" b="1" dirty="0" smtClean="0">
                <a:solidFill>
                  <a:srgbClr val="002060"/>
                </a:solidFill>
              </a:rPr>
              <a:t> Lucena)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870" y="12879"/>
            <a:ext cx="9601200" cy="975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>
                <a:latin typeface="Bahnschrift SemiBold" panose="020B0502040204020203" pitchFamily="34" charset="0"/>
              </a:rPr>
              <a:t>Justificativa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994" y="1500389"/>
            <a:ext cx="9601200" cy="37284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 Falamos em refletir para repetir os acertos ou modificar o que é faltoso.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Olhar </a:t>
            </a:r>
            <a:r>
              <a:rPr lang="pt-BR" sz="2800" b="1" dirty="0">
                <a:solidFill>
                  <a:srgbClr val="002060"/>
                </a:solidFill>
              </a:rPr>
              <a:t>para o passado é dadiva da sabedoria divina para nos servir de estímulo e precioso reservatório de conteúdo no bem</a:t>
            </a:r>
            <a:r>
              <a:rPr lang="pt-BR" sz="2800" b="1" dirty="0" smtClean="0">
                <a:solidFill>
                  <a:srgbClr val="002060"/>
                </a:solidFill>
              </a:rPr>
              <a:t>. 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Preservar </a:t>
            </a:r>
            <a:r>
              <a:rPr lang="pt-BR" sz="2800" b="1" dirty="0">
                <a:solidFill>
                  <a:srgbClr val="002060"/>
                </a:solidFill>
              </a:rPr>
              <a:t>a memória daqueles que nos antecederam faz com que valorizemos os atos e as virtudes dos primeiros obreiros do Senhor</a:t>
            </a:r>
            <a:r>
              <a:rPr lang="pt-BR" sz="2800" b="1" dirty="0" smtClean="0">
                <a:solidFill>
                  <a:srgbClr val="002060"/>
                </a:solidFill>
              </a:rPr>
              <a:t>.</a:t>
            </a:r>
            <a:r>
              <a:rPr lang="pt-BR" sz="2800" b="1" dirty="0">
                <a:solidFill>
                  <a:srgbClr val="002060"/>
                </a:solidFill>
              </a:rPr>
              <a:t> (</a:t>
            </a:r>
            <a:r>
              <a:rPr lang="pt-BR" sz="2800" b="1" dirty="0" err="1">
                <a:solidFill>
                  <a:srgbClr val="002060"/>
                </a:solidFill>
              </a:rPr>
              <a:t>Antonio</a:t>
            </a:r>
            <a:r>
              <a:rPr lang="pt-BR" sz="2800" b="1" dirty="0">
                <a:solidFill>
                  <a:srgbClr val="002060"/>
                </a:solidFill>
              </a:rPr>
              <a:t> Lucena)</a:t>
            </a:r>
          </a:p>
          <a:p>
            <a:endParaRPr lang="pt-BR" sz="2800" b="1" dirty="0">
              <a:solidFill>
                <a:srgbClr val="002060"/>
              </a:solidFill>
            </a:endParaRPr>
          </a:p>
          <a:p>
            <a:endParaRPr lang="pt-BR" sz="2800" b="1" dirty="0">
              <a:solidFill>
                <a:srgbClr val="002060"/>
              </a:solidFill>
            </a:endParaRPr>
          </a:p>
          <a:p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0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97358" y="1629177"/>
            <a:ext cx="9601200" cy="30329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Aqui</a:t>
            </a:r>
            <a:r>
              <a:rPr lang="pt-BR" sz="2800" b="1" dirty="0">
                <a:solidFill>
                  <a:srgbClr val="002060"/>
                </a:solidFill>
              </a:rPr>
              <a:t>, hoje, preciso dar continuidade às tarefas que iniciei na carne e aos poucos sou merecedor da confiança dos nossos irmãos para direção de novas empreitadas.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Feliz </a:t>
            </a:r>
            <a:r>
              <a:rPr lang="pt-BR" sz="2800" b="1" dirty="0">
                <a:solidFill>
                  <a:srgbClr val="002060"/>
                </a:solidFill>
              </a:rPr>
              <a:t>pelo trabalho no bem, sou espírito que pensa nos espíritas e sabe o valor de cada ato de nossas vidas em favor desta Doutrina santificada</a:t>
            </a:r>
            <a:r>
              <a:rPr lang="pt-BR" sz="2800" b="1" dirty="0" smtClean="0">
                <a:solidFill>
                  <a:srgbClr val="002060"/>
                </a:solidFill>
              </a:rPr>
              <a:t>. </a:t>
            </a:r>
            <a:r>
              <a:rPr lang="pt-BR" sz="2800" b="1" dirty="0">
                <a:solidFill>
                  <a:srgbClr val="002060"/>
                </a:solidFill>
              </a:rPr>
              <a:t>(</a:t>
            </a:r>
            <a:r>
              <a:rPr lang="pt-BR" sz="2800" b="1" dirty="0" err="1">
                <a:solidFill>
                  <a:srgbClr val="002060"/>
                </a:solidFill>
              </a:rPr>
              <a:t>Antonio</a:t>
            </a:r>
            <a:r>
              <a:rPr lang="pt-BR" sz="2800" b="1" dirty="0">
                <a:solidFill>
                  <a:srgbClr val="002060"/>
                </a:solidFill>
              </a:rPr>
              <a:t> Lucena)</a:t>
            </a:r>
          </a:p>
          <a:p>
            <a:endParaRPr lang="pt-BR" sz="2800" b="1" dirty="0">
              <a:solidFill>
                <a:srgbClr val="00206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23870" y="12879"/>
            <a:ext cx="9601200" cy="975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>
                <a:latin typeface="Bahnschrift SemiBold" panose="020B0502040204020203" pitchFamily="34" charset="0"/>
              </a:rPr>
              <a:t>Justificativa</a:t>
            </a:r>
          </a:p>
        </p:txBody>
      </p:sp>
    </p:spTree>
    <p:extLst>
      <p:ext uri="{BB962C8B-B14F-4D97-AF65-F5344CB8AC3E}">
        <p14:creationId xmlns:p14="http://schemas.microsoft.com/office/powerpoint/2010/main" val="16350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6068" y="734095"/>
            <a:ext cx="10258022" cy="92405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 smtClean="0">
                <a:latin typeface="Bahnschrift SemiBold" panose="020B0502040204020203" pitchFamily="34" charset="0"/>
              </a:rPr>
              <a:t>Preservação da memória espírita</a:t>
            </a:r>
            <a:endParaRPr lang="pt-BR" sz="5500" i="1" cap="all" dirty="0">
              <a:latin typeface="Bahnschrift SemiBold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84479" y="1938270"/>
            <a:ext cx="9601200" cy="338070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Memória Humana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Memória Coletiva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O que são suportes da memória?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Levantamento do acervo a ser preservado.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Levantamento da documentação da instituição, separando aquela de real valor histórico.</a:t>
            </a:r>
          </a:p>
        </p:txBody>
      </p:sp>
    </p:spTree>
    <p:extLst>
      <p:ext uri="{BB962C8B-B14F-4D97-AF65-F5344CB8AC3E}">
        <p14:creationId xmlns:p14="http://schemas.microsoft.com/office/powerpoint/2010/main" val="4391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40" y="1555457"/>
            <a:ext cx="6980349" cy="490692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56068" y="734095"/>
            <a:ext cx="10258022" cy="92405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 smtClean="0">
                <a:latin typeface="Bahnschrift SemiBold" panose="020B0502040204020203" pitchFamily="34" charset="0"/>
              </a:rPr>
              <a:t>Preservação da memória espírita</a:t>
            </a:r>
            <a:endParaRPr lang="pt-BR" sz="5500" i="1" cap="all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8265" y="0"/>
            <a:ext cx="9601200" cy="975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>
                <a:latin typeface="Bahnschrift SemiBold" panose="020B0502040204020203" pitchFamily="34" charset="0"/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3115" y="1133342"/>
            <a:ext cx="9794384" cy="44818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- </a:t>
            </a:r>
            <a:r>
              <a:rPr lang="pt-BR" sz="2800" b="1" dirty="0">
                <a:solidFill>
                  <a:srgbClr val="002060"/>
                </a:solidFill>
              </a:rPr>
              <a:t>Identificação dos espíritas pioneiros no Movimento Espírita da sua região.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- Formação da Equipe de Trabalho.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- Estabelecimento de competências, levando em consideração o perfil de cada participante.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- Pesquisar a memória histórica espírita contida nos diversos documentos.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 - Realização, pela equipe, de campanhas de divulgação do Projeto Pioneiros no Movimento Espírita da região.</a:t>
            </a:r>
          </a:p>
        </p:txBody>
      </p:sp>
    </p:spTree>
    <p:extLst>
      <p:ext uri="{BB962C8B-B14F-4D97-AF65-F5344CB8AC3E}">
        <p14:creationId xmlns:p14="http://schemas.microsoft.com/office/powerpoint/2010/main" val="21561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23870" y="12879"/>
            <a:ext cx="9601200" cy="975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 smtClean="0">
                <a:latin typeface="Bahnschrift SemiBold" panose="020B0502040204020203" pitchFamily="34" charset="0"/>
              </a:rPr>
              <a:t>metodologia</a:t>
            </a:r>
            <a:endParaRPr lang="pt-BR" sz="5500" i="1" cap="all" dirty="0">
              <a:latin typeface="Bahnschrift SemiBold" panose="020B0502040204020203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712356"/>
              </p:ext>
            </p:extLst>
          </p:nvPr>
        </p:nvGraphicFramePr>
        <p:xfrm>
          <a:off x="1339403" y="1130122"/>
          <a:ext cx="10444766" cy="5198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5895"/>
                <a:gridCol w="7368871"/>
              </a:tblGrid>
              <a:tr h="88122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800" b="1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 que fazer?</a:t>
                      </a:r>
                      <a:endParaRPr lang="pt-BR" sz="2800" b="1" kern="12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t-BR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ea typeface="+mn-ea"/>
                          <a:cs typeface="Arial CCAA" panose="020B0604020202020204" pitchFamily="34" charset="0"/>
                        </a:rPr>
                        <a:t>Atividades culturais espíritas (exposições, palestras, seminários, encontros) que visem a divulgação dos estudos e pesquisa dos pioneiros que foram realizadas.</a:t>
                      </a:r>
                    </a:p>
                    <a:p>
                      <a:pPr marL="0" algn="l" defTabSz="914400" rtl="0" eaLnBrk="1" latinLnBrk="0" hangingPunct="1"/>
                      <a:r>
                        <a:rPr lang="pt-BR" sz="2000" b="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ea typeface="+mn-ea"/>
                          <a:cs typeface="Arial CCAA" panose="020B0604020202020204" pitchFamily="34" charset="0"/>
                        </a:rPr>
                        <a:t>Materiais de divulgação em mídia impressa e virtual.</a:t>
                      </a:r>
                      <a:endParaRPr lang="pt-BR" sz="2000" b="0" kern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CCAA" panose="020B0604020202020204" pitchFamily="34" charset="0"/>
                        <a:ea typeface="+mn-ea"/>
                        <a:cs typeface="Arial CCAA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4410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Quem fará?</a:t>
                      </a:r>
                      <a:endParaRPr lang="pt-BR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cs typeface="Arial CCAA" panose="020B0604020202020204" pitchFamily="34" charset="0"/>
                        </a:rPr>
                        <a:t>Grupos de trabalho</a:t>
                      </a:r>
                      <a:r>
                        <a:rPr lang="pt-BR" sz="20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cs typeface="Arial CCAA" panose="020B0604020202020204" pitchFamily="34" charset="0"/>
                        </a:rPr>
                        <a:t> do CEU.</a:t>
                      </a:r>
                      <a:endParaRPr lang="pt-BR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CCAA" panose="020B0604020202020204" pitchFamily="34" charset="0"/>
                        <a:cs typeface="Arial CCAA" panose="020B0604020202020204" pitchFamily="34" charset="0"/>
                      </a:endParaRPr>
                    </a:p>
                  </a:txBody>
                  <a:tcPr/>
                </a:tc>
              </a:tr>
              <a:tr h="881225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Quando?</a:t>
                      </a:r>
                      <a:endParaRPr lang="pt-BR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cs typeface="Arial CCAA" panose="020B0604020202020204" pitchFamily="34" charset="0"/>
                        </a:rPr>
                        <a:t>Elaborar</a:t>
                      </a:r>
                      <a:r>
                        <a:rPr lang="pt-BR" sz="20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cs typeface="Arial CCAA" panose="020B0604020202020204" pitchFamily="34" charset="0"/>
                        </a:rPr>
                        <a:t> cronograma para apresentação no CEEU de novembro de 2019.</a:t>
                      </a:r>
                      <a:endParaRPr lang="pt-BR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CCAA" panose="020B0604020202020204" pitchFamily="34" charset="0"/>
                        <a:cs typeface="Arial CCAA" panose="020B0604020202020204" pitchFamily="34" charset="0"/>
                      </a:endParaRPr>
                    </a:p>
                  </a:txBody>
                  <a:tcPr/>
                </a:tc>
              </a:tr>
              <a:tr h="715756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Como será feito?</a:t>
                      </a:r>
                      <a:endParaRPr lang="pt-BR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cs typeface="Arial CCAA" panose="020B0604020202020204" pitchFamily="34" charset="0"/>
                        </a:rPr>
                        <a:t>Levantamento</a:t>
                      </a:r>
                      <a:r>
                        <a:rPr lang="pt-BR" sz="20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cs typeface="Arial CCAA" panose="020B0604020202020204" pitchFamily="34" charset="0"/>
                        </a:rPr>
                        <a:t> de informações, visitas, pesquisa de materiais...</a:t>
                      </a:r>
                      <a:endParaRPr lang="pt-BR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CCAA" panose="020B0604020202020204" pitchFamily="34" charset="0"/>
                        <a:cs typeface="Arial CCAA" panose="020B0604020202020204" pitchFamily="34" charset="0"/>
                      </a:endParaRPr>
                    </a:p>
                  </a:txBody>
                  <a:tcPr/>
                </a:tc>
              </a:tr>
              <a:tr h="785611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Onde?</a:t>
                      </a:r>
                      <a:endParaRPr lang="pt-BR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cs typeface="Arial CCAA" panose="020B0604020202020204" pitchFamily="34" charset="0"/>
                        </a:rPr>
                        <a:t>Eventos</a:t>
                      </a:r>
                      <a:r>
                        <a:rPr lang="pt-BR" sz="20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cs typeface="Arial CCAA" panose="020B0604020202020204" pitchFamily="34" charset="0"/>
                        </a:rPr>
                        <a:t> da região, meios de divulgação, nas reuniões, encontros, periódicos, produção áudio visual, visitas...</a:t>
                      </a:r>
                      <a:endParaRPr lang="pt-BR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CCAA" panose="020B0604020202020204" pitchFamily="34" charset="0"/>
                        <a:cs typeface="Arial CCAA" panose="020B0604020202020204" pitchFamily="34" charset="0"/>
                      </a:endParaRPr>
                    </a:p>
                  </a:txBody>
                  <a:tcPr/>
                </a:tc>
              </a:tr>
              <a:tr h="881225"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Por quê?</a:t>
                      </a:r>
                      <a:endParaRPr lang="pt-BR" sz="28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cs typeface="Arial CCAA" panose="020B0604020202020204" pitchFamily="34" charset="0"/>
                        </a:rPr>
                        <a:t>Para preservar a memória do Movimento</a:t>
                      </a:r>
                      <a:r>
                        <a:rPr lang="pt-BR" sz="20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 CCAA" panose="020B0604020202020204" pitchFamily="34" charset="0"/>
                          <a:cs typeface="Arial CCAA" panose="020B0604020202020204" pitchFamily="34" charset="0"/>
                        </a:rPr>
                        <a:t> Espirita do Estado do Rio de Janeiro.</a:t>
                      </a:r>
                      <a:endParaRPr lang="pt-BR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 CCAA" panose="020B0604020202020204" pitchFamily="34" charset="0"/>
                        <a:cs typeface="Arial CCA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7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323" y="3137013"/>
            <a:ext cx="3571875" cy="3571875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23870" y="12879"/>
            <a:ext cx="9601200" cy="975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 smtClean="0">
                <a:latin typeface="Bahnschrift SemiBold" panose="020B0502040204020203" pitchFamily="34" charset="0"/>
              </a:rPr>
              <a:t>Resultados esperados</a:t>
            </a:r>
            <a:endParaRPr lang="pt-BR" sz="5500" i="1" cap="all" dirty="0">
              <a:latin typeface="Bahnschrift SemiBold" panose="020B0502040204020203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48496" y="1210011"/>
            <a:ext cx="9813702" cy="21175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b="1" baseline="0">
                <a:solidFill>
                  <a:srgbClr val="002060"/>
                </a:solidFill>
              </a:defRPr>
            </a:lvl1pPr>
            <a:lvl2pPr marL="9144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>
                <a:solidFill>
                  <a:schemeClr val="dk1"/>
                </a:solidFill>
              </a:defRPr>
            </a:lvl2pPr>
            <a:lvl3pPr marL="13716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>
                <a:solidFill>
                  <a:schemeClr val="dk1"/>
                </a:solidFill>
              </a:defRPr>
            </a:lvl3pPr>
            <a:lvl4pPr marL="18288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>
                <a:solidFill>
                  <a:schemeClr val="dk1"/>
                </a:solidFill>
              </a:defRPr>
            </a:lvl4pPr>
            <a:lvl5pPr marL="22860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>
                <a:solidFill>
                  <a:schemeClr val="dk1"/>
                </a:solidFill>
              </a:defRPr>
            </a:lvl5pPr>
            <a:lvl6pPr marL="27432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>
                <a:solidFill>
                  <a:schemeClr val="dk1"/>
                </a:solidFill>
              </a:defRPr>
            </a:lvl6pPr>
            <a:lvl7pPr marL="32004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dk1"/>
                </a:solidFill>
              </a:defRPr>
            </a:lvl7pPr>
            <a:lvl8pPr marL="36576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>
                <a:solidFill>
                  <a:schemeClr val="dk1"/>
                </a:solidFill>
              </a:defRPr>
            </a:lvl8pPr>
            <a:lvl9pPr marL="41148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>
                <a:solidFill>
                  <a:schemeClr val="dk1"/>
                </a:solidFill>
              </a:defRPr>
            </a:lvl9pPr>
          </a:lstStyle>
          <a:p>
            <a:r>
              <a:rPr lang="pt-BR" dirty="0"/>
              <a:t>Conhecimento da trajetória dos pioneiros, espíritas desbravadores que iniciaram esse trabalho de implantação do Movimento Espírita no </a:t>
            </a:r>
            <a:r>
              <a:rPr lang="pt-BR" dirty="0" smtClean="0"/>
              <a:t>Estado </a:t>
            </a:r>
            <a:r>
              <a:rPr lang="pt-BR" dirty="0"/>
              <a:t>do Rio de Janeiro. </a:t>
            </a:r>
            <a:r>
              <a:rPr lang="pt-BR" dirty="0"/>
              <a:t>O Movimento Espírita terá acesso à sua própria história, favorecendo o fortalecimento do sentimento de unificação.</a:t>
            </a:r>
          </a:p>
        </p:txBody>
      </p:sp>
    </p:spTree>
    <p:extLst>
      <p:ext uri="{BB962C8B-B14F-4D97-AF65-F5344CB8AC3E}">
        <p14:creationId xmlns:p14="http://schemas.microsoft.com/office/powerpoint/2010/main" val="42727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337" y="0"/>
            <a:ext cx="9601200" cy="98845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>
                <a:latin typeface="Bahnschrift SemiBold" panose="020B0502040204020203" pitchFamily="34" charset="0"/>
              </a:rPr>
              <a:t>Projeto Pioneiros</a:t>
            </a:r>
            <a:endParaRPr lang="pt-BR" sz="5500" i="1" cap="all" dirty="0">
              <a:latin typeface="Bahnschrift SemiBol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02078">
            <a:off x="3293511" y="1481729"/>
            <a:ext cx="6223287" cy="466084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1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447" y="0"/>
            <a:ext cx="9601200" cy="93693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>
                <a:latin typeface="Bahnschrift SemiBold" panose="020B0502040204020203" pitchFamily="34" charset="0"/>
              </a:rPr>
              <a:t>Apresentação</a:t>
            </a:r>
            <a:endParaRPr lang="pt-BR" sz="5500" i="1" cap="all" dirty="0">
              <a:latin typeface="Bahnschrift SemiBold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4631" y="1435994"/>
            <a:ext cx="8107251" cy="34064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</a:rPr>
              <a:t> O CEERJ cumpre, através do Projeto Pioneiros, um dever de gratidão, aos desbravadores do Movimento Espírita do nosso Estado.</a:t>
            </a:r>
          </a:p>
          <a:p>
            <a:r>
              <a:rPr lang="pt-BR" sz="2800" b="1" dirty="0" smtClean="0">
                <a:solidFill>
                  <a:srgbClr val="002060"/>
                </a:solidFill>
              </a:rPr>
              <a:t>Significa </a:t>
            </a:r>
            <a:r>
              <a:rPr lang="pt-BR" sz="2800" b="1" dirty="0" smtClean="0">
                <a:solidFill>
                  <a:srgbClr val="002060"/>
                </a:solidFill>
              </a:rPr>
              <a:t>nosso profundo reconhecimento pelo muito que fizeram e pelo muito que representam ao Movimento Espírita em geral, e aos espíritas </a:t>
            </a:r>
            <a:r>
              <a:rPr lang="pt-BR" sz="2800" b="1" dirty="0" smtClean="0">
                <a:solidFill>
                  <a:srgbClr val="002060"/>
                </a:solidFill>
              </a:rPr>
              <a:t>do Estado do </a:t>
            </a:r>
            <a:r>
              <a:rPr lang="pt-BR" sz="2800" b="1" dirty="0" smtClean="0">
                <a:solidFill>
                  <a:srgbClr val="002060"/>
                </a:solidFill>
              </a:rPr>
              <a:t>Rio de Janeiro.</a:t>
            </a:r>
            <a:endParaRPr lang="pt-BR" sz="2800" b="1" dirty="0">
              <a:solidFill>
                <a:srgbClr val="00206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17" y="3927921"/>
            <a:ext cx="2157586" cy="28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7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445" y="0"/>
            <a:ext cx="9601200" cy="8983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>
                <a:latin typeface="Bahnschrift SemiBold" panose="020B0502040204020203" pitchFamily="34" charset="0"/>
              </a:rPr>
              <a:t>PIONEIROS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135" y="762767"/>
            <a:ext cx="7509510" cy="58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379" y="909539"/>
            <a:ext cx="7382779" cy="5948461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44638" y="-1641"/>
            <a:ext cx="9601200" cy="8983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>
                <a:latin typeface="Bahnschrift SemiBold" panose="020B0502040204020203" pitchFamily="34" charset="0"/>
              </a:rPr>
              <a:t>PIONEIROS</a:t>
            </a:r>
          </a:p>
        </p:txBody>
      </p:sp>
    </p:spTree>
    <p:extLst>
      <p:ext uri="{BB962C8B-B14F-4D97-AF65-F5344CB8AC3E}">
        <p14:creationId xmlns:p14="http://schemas.microsoft.com/office/powerpoint/2010/main" val="17245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6445" y="0"/>
            <a:ext cx="9601200" cy="94981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>
                <a:latin typeface="Bahnschrift SemiBold" panose="020B0502040204020203" pitchFamily="34" charset="0"/>
              </a:rPr>
              <a:t>Objetivo geral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5843" y="1302551"/>
            <a:ext cx="9601200" cy="11912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- “Fazer lembrar, a todos, os pioneiros do Movimento Espírita.”  (</a:t>
            </a:r>
            <a:r>
              <a:rPr lang="pt-BR" sz="2800" b="1" dirty="0" err="1">
                <a:solidFill>
                  <a:srgbClr val="002060"/>
                </a:solidFill>
              </a:rPr>
              <a:t>Antonio</a:t>
            </a:r>
            <a:r>
              <a:rPr lang="pt-BR" sz="2800" b="1" dirty="0">
                <a:solidFill>
                  <a:srgbClr val="002060"/>
                </a:solidFill>
              </a:rPr>
              <a:t> Lucena)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7" t="21663" r="3488" b="14240"/>
          <a:stretch/>
        </p:blipFill>
        <p:spPr>
          <a:xfrm>
            <a:off x="3302785" y="2846581"/>
            <a:ext cx="6585086" cy="3708766"/>
          </a:xfrm>
          <a:prstGeom prst="rect">
            <a:avLst/>
          </a:prstGeom>
        </p:spPr>
      </p:pic>
      <p:sp>
        <p:nvSpPr>
          <p:cNvPr id="5" name="Seta para a esquerda 4"/>
          <p:cNvSpPr/>
          <p:nvPr/>
        </p:nvSpPr>
        <p:spPr>
          <a:xfrm rot="20298380">
            <a:off x="9272790" y="2951200"/>
            <a:ext cx="669702" cy="540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754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56445" y="0"/>
            <a:ext cx="9601200" cy="94981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 err="1" smtClean="0">
                <a:latin typeface="Bahnschrift SemiBold" panose="020B0502040204020203" pitchFamily="34" charset="0"/>
              </a:rPr>
              <a:t>Antonio</a:t>
            </a:r>
            <a:r>
              <a:rPr lang="pt-BR" sz="5500" i="1" cap="all" dirty="0" smtClean="0">
                <a:latin typeface="Bahnschrift SemiBold" panose="020B0502040204020203" pitchFamily="34" charset="0"/>
              </a:rPr>
              <a:t> </a:t>
            </a:r>
            <a:r>
              <a:rPr lang="pt-BR" sz="5500" i="1" cap="all" dirty="0" err="1" smtClean="0">
                <a:latin typeface="Bahnschrift SemiBold" panose="020B0502040204020203" pitchFamily="34" charset="0"/>
              </a:rPr>
              <a:t>lucena</a:t>
            </a:r>
            <a:endParaRPr lang="pt-BR" sz="5500" i="1" cap="all" dirty="0">
              <a:latin typeface="Bahnschrift SemiBold" panose="020B0502040204020203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61374" y="1287887"/>
            <a:ext cx="9929612" cy="54711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84048" indent="-384048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800" b="1" baseline="0">
                <a:solidFill>
                  <a:srgbClr val="002060"/>
                </a:solidFill>
              </a:defRPr>
            </a:lvl1pPr>
            <a:lvl2pPr marL="9144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baseline="0"/>
            </a:lvl2pPr>
            <a:lvl3pPr marL="13716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baseline="0"/>
            </a:lvl3pPr>
            <a:lvl4pPr marL="18288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i="1" baseline="0"/>
            </a:lvl4pPr>
            <a:lvl5pPr marL="22860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baseline="0"/>
            </a:lvl5pPr>
            <a:lvl6pPr marL="27432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baseline="0"/>
            </a:lvl6pPr>
            <a:lvl7pPr marL="32004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/>
            </a:lvl7pPr>
            <a:lvl8pPr marL="36576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baseline="0"/>
            </a:lvl8pPr>
            <a:lvl9pPr marL="4114800" indent="-384048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baseline="0"/>
            </a:lvl9pPr>
          </a:lstStyle>
          <a:p>
            <a:r>
              <a:rPr lang="pt-BR" dirty="0"/>
              <a:t>Nasceu a 18 de Abril de 1922 no Recife, Pernambuco. </a:t>
            </a:r>
          </a:p>
          <a:p>
            <a:r>
              <a:rPr lang="pt-BR" dirty="0"/>
              <a:t>Representou seu estado no 1º Congresso de Mocidades Espíritas do Brasil.</a:t>
            </a:r>
          </a:p>
          <a:p>
            <a:r>
              <a:rPr lang="pt-BR" dirty="0"/>
              <a:t>Em 1958 assinou a ATA de fundação do Lar Fabiano de Cristo, junto com Chico Xavier, </a:t>
            </a:r>
            <a:r>
              <a:rPr lang="pt-BR" dirty="0" err="1"/>
              <a:t>Pastorino</a:t>
            </a:r>
            <a:r>
              <a:rPr lang="pt-BR" dirty="0"/>
              <a:t> e Jayme </a:t>
            </a:r>
            <a:r>
              <a:rPr lang="pt-BR" dirty="0" err="1"/>
              <a:t>Rolemberg</a:t>
            </a:r>
            <a:r>
              <a:rPr lang="pt-BR" dirty="0"/>
              <a:t>.</a:t>
            </a:r>
          </a:p>
          <a:p>
            <a:r>
              <a:rPr lang="pt-BR" dirty="0"/>
              <a:t>Trabalhou no SEI (Serviço Espírita de Informações).</a:t>
            </a:r>
          </a:p>
          <a:p>
            <a:r>
              <a:rPr lang="pt-BR" dirty="0"/>
              <a:t>Reuniu mais de 2500 biografias e fotos.</a:t>
            </a:r>
          </a:p>
          <a:p>
            <a:r>
              <a:rPr lang="pt-BR" dirty="0"/>
              <a:t>Publicou 2 livros: “Personagens do Espiritismo” (FEESP), com Paulo Alves Godoy e “Pioneiros de uma nova Era: Espíritas do Brasil” (CELD)</a:t>
            </a:r>
          </a:p>
          <a:p>
            <a:r>
              <a:rPr lang="pt-BR" dirty="0"/>
              <a:t>Sua contribuição à</a:t>
            </a:r>
            <a:r>
              <a:rPr lang="pt-BR" dirty="0" smtClean="0"/>
              <a:t> </a:t>
            </a:r>
            <a:r>
              <a:rPr lang="pt-BR" dirty="0"/>
              <a:t>Memória Espírita é incalculável.</a:t>
            </a:r>
          </a:p>
        </p:txBody>
      </p:sp>
    </p:spTree>
    <p:extLst>
      <p:ext uri="{BB962C8B-B14F-4D97-AF65-F5344CB8AC3E}">
        <p14:creationId xmlns:p14="http://schemas.microsoft.com/office/powerpoint/2010/main" val="323612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6597" y="0"/>
            <a:ext cx="9601200" cy="98845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>
                <a:latin typeface="Bahnschrift SemiBold" panose="020B0502040204020203" pitchFamily="34" charset="0"/>
              </a:rPr>
              <a:t>Objetivos específicos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48873" y="1757966"/>
            <a:ext cx="9601200" cy="300721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- Conhecer o histórico do surgimento do Movimento Espírita no Estado do Rio de Janeiro.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- Fortalecer a fé no Movimento Espírita, através da preservação de sua memória.</a:t>
            </a:r>
          </a:p>
          <a:p>
            <a:r>
              <a:rPr lang="pt-BR" sz="2800" b="1" dirty="0">
                <a:solidFill>
                  <a:srgbClr val="002060"/>
                </a:solidFill>
              </a:rPr>
              <a:t>- Despertar a preocupação das Casas Espíritas com sua memória documental.</a:t>
            </a:r>
          </a:p>
        </p:txBody>
      </p:sp>
    </p:spTree>
    <p:extLst>
      <p:ext uri="{BB962C8B-B14F-4D97-AF65-F5344CB8AC3E}">
        <p14:creationId xmlns:p14="http://schemas.microsoft.com/office/powerpoint/2010/main" val="837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46597" y="0"/>
            <a:ext cx="9601200" cy="988454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5500" i="1" cap="all" dirty="0" smtClean="0">
                <a:latin typeface="Bahnschrift SemiBold" panose="020B0502040204020203" pitchFamily="34" charset="0"/>
              </a:rPr>
              <a:t>Pioneiros espíritas</a:t>
            </a:r>
            <a:endParaRPr lang="pt-BR" sz="5500" i="1" cap="all" dirty="0">
              <a:latin typeface="Bahnschrift SemiBold" panose="020B0502040204020203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784" y="1263805"/>
            <a:ext cx="1714500" cy="229552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46597" y="3834681"/>
            <a:ext cx="238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Aura Celeste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922" y="2822149"/>
            <a:ext cx="1905000" cy="27336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268820" y="5654635"/>
            <a:ext cx="270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Leôncio Correia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949" y="1057332"/>
            <a:ext cx="2008515" cy="27617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242851" y="3903836"/>
            <a:ext cx="305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Leopoldo Machado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9491" y="2133919"/>
            <a:ext cx="2043985" cy="285082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9021065" y="5131415"/>
            <a:ext cx="3053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Frederico </a:t>
            </a:r>
            <a:r>
              <a:rPr lang="pt-BR" sz="2800" dirty="0" err="1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Figner</a:t>
            </a:r>
            <a:endParaRPr lang="pt-BR" sz="2800" dirty="0" smtClean="0">
              <a:solidFill>
                <a:schemeClr val="accent4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pt-BR" sz="2800" dirty="0" smtClean="0">
                <a:solidFill>
                  <a:schemeClr val="accent4">
                    <a:lumMod val="50000"/>
                  </a:schemeClr>
                </a:solidFill>
                <a:latin typeface="Baskerville Old Face" panose="02020602080505020303" pitchFamily="18" charset="0"/>
              </a:rPr>
              <a:t>(irmão Jacob)</a:t>
            </a:r>
            <a:endParaRPr lang="pt-BR" sz="2800" dirty="0">
              <a:solidFill>
                <a:schemeClr val="accent4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718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 CCAA</vt:lpstr>
      <vt:lpstr>Bahnschrift SemiBold</vt:lpstr>
      <vt:lpstr>Baskerville Old Face</vt:lpstr>
      <vt:lpstr>Franklin Gothic Book</vt:lpstr>
      <vt:lpstr>Crop</vt:lpstr>
      <vt:lpstr>Área de Ações Estratégicas ARAE</vt:lpstr>
      <vt:lpstr>Projeto Pioneiros</vt:lpstr>
      <vt:lpstr>Apresentação</vt:lpstr>
      <vt:lpstr>PIONEIROS</vt:lpstr>
      <vt:lpstr>PIONEIROS</vt:lpstr>
      <vt:lpstr>Objetivo geral</vt:lpstr>
      <vt:lpstr>Antonio lucena</vt:lpstr>
      <vt:lpstr>Objetivos específicos</vt:lpstr>
      <vt:lpstr>Pioneiros espíritas</vt:lpstr>
      <vt:lpstr>Justificativa</vt:lpstr>
      <vt:lpstr>Justificativa</vt:lpstr>
      <vt:lpstr>Justificativa</vt:lpstr>
      <vt:lpstr>Preservação da memória espírita</vt:lpstr>
      <vt:lpstr>Preservação da memória espírita</vt:lpstr>
      <vt:lpstr>Metodologia</vt:lpstr>
      <vt:lpstr>metodologia</vt:lpstr>
      <vt:lpstr>Resultados esperados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Área de Ações Estratégicas</dc:title>
  <dc:creator>Angela Delou</dc:creator>
  <cp:lastModifiedBy>Angela Delou</cp:lastModifiedBy>
  <cp:revision>60</cp:revision>
  <dcterms:created xsi:type="dcterms:W3CDTF">2019-05-21T18:50:43Z</dcterms:created>
  <dcterms:modified xsi:type="dcterms:W3CDTF">2019-05-23T20:59:23Z</dcterms:modified>
</cp:coreProperties>
</file>