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0" r:id="rId3"/>
    <p:sldId id="262" r:id="rId4"/>
    <p:sldId id="263" r:id="rId5"/>
    <p:sldId id="376" r:id="rId6"/>
    <p:sldId id="265" r:id="rId7"/>
    <p:sldId id="374" r:id="rId8"/>
    <p:sldId id="377" r:id="rId9"/>
    <p:sldId id="266" r:id="rId10"/>
    <p:sldId id="378" r:id="rId11"/>
    <p:sldId id="267" r:id="rId12"/>
    <p:sldId id="379" r:id="rId13"/>
    <p:sldId id="268" r:id="rId14"/>
    <p:sldId id="380" r:id="rId15"/>
    <p:sldId id="382" r:id="rId16"/>
    <p:sldId id="269" r:id="rId17"/>
    <p:sldId id="375" r:id="rId1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EEF9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7DBAFA-220A-4D35-BA5C-AB0FF773C5E6}" type="datetimeFigureOut">
              <a:rPr lang="pt-BR" smtClean="0"/>
              <a:pPr/>
              <a:t>21/08/2020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D9E674-F1E3-445F-B0B9-D5B1262A015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DF8E3-21AE-4F03-B3BA-7C1EF71365BB}" type="slidenum">
              <a:rPr lang="pt-BR" smtClean="0"/>
              <a:pPr/>
              <a:t>2</a:t>
            </a:fld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DF8E3-21AE-4F03-B3BA-7C1EF71365BB}" type="slidenum">
              <a:rPr lang="pt-BR" smtClean="0"/>
              <a:pPr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63937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DF8E3-21AE-4F03-B3BA-7C1EF71365BB}" type="slidenum">
              <a:rPr lang="pt-BR" smtClean="0"/>
              <a:pPr/>
              <a:t>13</a:t>
            </a:fld>
            <a:endParaRPr lang="pt-B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DF8E3-21AE-4F03-B3BA-7C1EF71365BB}" type="slidenum">
              <a:rPr lang="pt-BR" smtClean="0"/>
              <a:pPr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83149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DF8E3-21AE-4F03-B3BA-7C1EF71365BB}" type="slidenum">
              <a:rPr lang="pt-BR" smtClean="0"/>
              <a:pPr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55714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DF8E3-21AE-4F03-B3BA-7C1EF71365BB}" type="slidenum">
              <a:rPr lang="pt-BR" smtClean="0"/>
              <a:pPr/>
              <a:t>16</a:t>
            </a:fld>
            <a:endParaRPr lang="pt-B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DF8E3-21AE-4F03-B3BA-7C1EF71365BB}" type="slidenum">
              <a:rPr lang="pt-BR" smtClean="0"/>
              <a:pPr/>
              <a:t>17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4350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DF8E3-21AE-4F03-B3BA-7C1EF71365BB}" type="slidenum">
              <a:rPr lang="pt-BR" smtClean="0"/>
              <a:pPr/>
              <a:t>3</a:t>
            </a:fld>
            <a:endParaRPr lang="pt-B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DF8E3-21AE-4F03-B3BA-7C1EF71365BB}" type="slidenum">
              <a:rPr lang="pt-BR" smtClean="0"/>
              <a:pPr/>
              <a:t>4</a:t>
            </a:fld>
            <a:endParaRPr lang="pt-B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DF8E3-21AE-4F03-B3BA-7C1EF71365BB}" type="slidenum">
              <a:rPr lang="pt-BR" smtClean="0"/>
              <a:pPr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185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DF8E3-21AE-4F03-B3BA-7C1EF71365BB}" type="slidenum">
              <a:rPr lang="pt-BR" smtClean="0"/>
              <a:pPr/>
              <a:t>6</a:t>
            </a:fld>
            <a:endParaRPr lang="pt-B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DF8E3-21AE-4F03-B3BA-7C1EF71365BB}" type="slidenum">
              <a:rPr lang="pt-BR" smtClean="0"/>
              <a:pPr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57880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DF8E3-21AE-4F03-B3BA-7C1EF71365BB}" type="slidenum">
              <a:rPr lang="pt-BR" smtClean="0"/>
              <a:pPr/>
              <a:t>9</a:t>
            </a:fld>
            <a:endParaRPr lang="pt-B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DF8E3-21AE-4F03-B3BA-7C1EF71365BB}" type="slidenum">
              <a:rPr lang="pt-BR" smtClean="0"/>
              <a:pPr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90583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DF8E3-21AE-4F03-B3BA-7C1EF71365BB}" type="slidenum">
              <a:rPr lang="pt-BR" smtClean="0"/>
              <a:pPr/>
              <a:t>11</a:t>
            </a:fld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0B37-7558-4A34-B7EC-9A5967EFF8B6}" type="datetimeFigureOut">
              <a:rPr lang="pt-BR" smtClean="0"/>
              <a:pPr/>
              <a:t>21/08/2020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B8DCC-0B03-4837-87B4-238F9FE098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996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0B37-7558-4A34-B7EC-9A5967EFF8B6}" type="datetimeFigureOut">
              <a:rPr lang="pt-BR" smtClean="0"/>
              <a:pPr/>
              <a:t>21/08/2020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B8DCC-0B03-4837-87B4-238F9FE098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7019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0B37-7558-4A34-B7EC-9A5967EFF8B6}" type="datetimeFigureOut">
              <a:rPr lang="pt-BR" smtClean="0"/>
              <a:pPr/>
              <a:t>21/08/2020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B8DCC-0B03-4837-87B4-238F9FE098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611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0B37-7558-4A34-B7EC-9A5967EFF8B6}" type="datetimeFigureOut">
              <a:rPr lang="pt-BR" smtClean="0"/>
              <a:pPr/>
              <a:t>21/08/2020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B8DCC-0B03-4837-87B4-238F9FE098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508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0B37-7558-4A34-B7EC-9A5967EFF8B6}" type="datetimeFigureOut">
              <a:rPr lang="pt-BR" smtClean="0"/>
              <a:pPr/>
              <a:t>21/08/2020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B8DCC-0B03-4837-87B4-238F9FE098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3015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0B37-7558-4A34-B7EC-9A5967EFF8B6}" type="datetimeFigureOut">
              <a:rPr lang="pt-BR" smtClean="0"/>
              <a:pPr/>
              <a:t>21/08/2020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B8DCC-0B03-4837-87B4-238F9FE098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1154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0B37-7558-4A34-B7EC-9A5967EFF8B6}" type="datetimeFigureOut">
              <a:rPr lang="pt-BR" smtClean="0"/>
              <a:pPr/>
              <a:t>21/08/2020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B8DCC-0B03-4837-87B4-238F9FE098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8759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0B37-7558-4A34-B7EC-9A5967EFF8B6}" type="datetimeFigureOut">
              <a:rPr lang="pt-BR" smtClean="0"/>
              <a:pPr/>
              <a:t>21/08/2020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B8DCC-0B03-4837-87B4-238F9FE098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9160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0B37-7558-4A34-B7EC-9A5967EFF8B6}" type="datetimeFigureOut">
              <a:rPr lang="pt-BR" smtClean="0"/>
              <a:pPr/>
              <a:t>21/08/2020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B8DCC-0B03-4837-87B4-238F9FE098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8002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0B37-7558-4A34-B7EC-9A5967EFF8B6}" type="datetimeFigureOut">
              <a:rPr lang="pt-BR" smtClean="0"/>
              <a:pPr/>
              <a:t>21/08/2020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B8DCC-0B03-4837-87B4-238F9FE098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1807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0B37-7558-4A34-B7EC-9A5967EFF8B6}" type="datetimeFigureOut">
              <a:rPr lang="pt-BR" smtClean="0"/>
              <a:pPr/>
              <a:t>21/08/2020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B8DCC-0B03-4837-87B4-238F9FE098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431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80B37-7558-4A34-B7EC-9A5967EFF8B6}" type="datetimeFigureOut">
              <a:rPr lang="pt-BR" smtClean="0"/>
              <a:pPr/>
              <a:t>21/08/2020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B8DCC-0B03-4837-87B4-238F9FE098A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2820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agnus.com.br/display/3d8252c4-a37d-443c-83dd-c1fad7c16449?f=Gest%C3%A3o-de-pessoa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ângulo 4"/>
          <p:cNvSpPr/>
          <p:nvPr/>
        </p:nvSpPr>
        <p:spPr>
          <a:xfrm>
            <a:off x="4743281" y="27224"/>
            <a:ext cx="744287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4800" b="1" cap="none" spc="50" dirty="0">
                <a:ln w="0"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Ações Estratégicas do CEERJ</a:t>
            </a:r>
          </a:p>
          <a:p>
            <a:pPr algn="ctr"/>
            <a:r>
              <a:rPr lang="pt-BR" sz="4800" b="1" cap="none" spc="50" dirty="0">
                <a:ln w="0"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Gestão de Pessoas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02DAFA4-5599-42BA-852E-B387F44467F1}"/>
              </a:ext>
            </a:extLst>
          </p:cNvPr>
          <p:cNvSpPr txBox="1"/>
          <p:nvPr/>
        </p:nvSpPr>
        <p:spPr>
          <a:xfrm>
            <a:off x="13254" y="6268273"/>
            <a:ext cx="64670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Marcos Juwer – ARAE – CEERJ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1E28276-981E-43CC-92B0-DF4DD05836F2}"/>
              </a:ext>
            </a:extLst>
          </p:cNvPr>
          <p:cNvSpPr txBox="1"/>
          <p:nvPr/>
        </p:nvSpPr>
        <p:spPr>
          <a:xfrm>
            <a:off x="682493" y="2617299"/>
            <a:ext cx="1083365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Processos de Gestão de Pessoas nas </a:t>
            </a:r>
            <a:r>
              <a:rPr lang="pt-BR" sz="6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IEAs</a:t>
            </a:r>
            <a:endParaRPr lang="pt-BR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4993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magnus.com.br/display/3d8252c4-a37d-443c-83dd-c1fad7c16449?f=Gest%C3%A3o-de-pessoa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</p:pic>
      <p:sp>
        <p:nvSpPr>
          <p:cNvPr id="4" name="Retângulo 6"/>
          <p:cNvSpPr/>
          <p:nvPr/>
        </p:nvSpPr>
        <p:spPr>
          <a:xfrm>
            <a:off x="3670663" y="1175048"/>
            <a:ext cx="4846320" cy="4708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PROCESSOS DE GESTÃO DE PESSOAS</a:t>
            </a:r>
          </a:p>
        </p:txBody>
      </p:sp>
      <p:sp>
        <p:nvSpPr>
          <p:cNvPr id="8" name="Retângulo 6"/>
          <p:cNvSpPr/>
          <p:nvPr/>
        </p:nvSpPr>
        <p:spPr>
          <a:xfrm>
            <a:off x="3670664" y="1654015"/>
            <a:ext cx="4833256" cy="5405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Agregar Pessoas</a:t>
            </a:r>
          </a:p>
        </p:txBody>
      </p:sp>
      <p:sp>
        <p:nvSpPr>
          <p:cNvPr id="9" name="Retângulo 6"/>
          <p:cNvSpPr/>
          <p:nvPr/>
        </p:nvSpPr>
        <p:spPr>
          <a:xfrm>
            <a:off x="3670664" y="2737363"/>
            <a:ext cx="4820194" cy="5187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Aplicar Pessoas</a:t>
            </a:r>
          </a:p>
        </p:txBody>
      </p:sp>
      <p:sp>
        <p:nvSpPr>
          <p:cNvPr id="10" name="Retângulo 6"/>
          <p:cNvSpPr/>
          <p:nvPr/>
        </p:nvSpPr>
        <p:spPr>
          <a:xfrm>
            <a:off x="3670664" y="3261619"/>
            <a:ext cx="4820194" cy="531834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Recompensar Pessoas</a:t>
            </a:r>
          </a:p>
        </p:txBody>
      </p:sp>
      <p:sp>
        <p:nvSpPr>
          <p:cNvPr id="11" name="Retângulo 6"/>
          <p:cNvSpPr/>
          <p:nvPr/>
        </p:nvSpPr>
        <p:spPr>
          <a:xfrm>
            <a:off x="3670664" y="2200043"/>
            <a:ext cx="4820194" cy="5318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Desenvolver Pessoas</a:t>
            </a:r>
          </a:p>
        </p:txBody>
      </p:sp>
      <p:sp>
        <p:nvSpPr>
          <p:cNvPr id="12" name="Retângulo 6"/>
          <p:cNvSpPr/>
          <p:nvPr/>
        </p:nvSpPr>
        <p:spPr>
          <a:xfrm>
            <a:off x="3670664" y="3798937"/>
            <a:ext cx="4820194" cy="4795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Manter Pessoas</a:t>
            </a:r>
          </a:p>
        </p:txBody>
      </p:sp>
      <p:sp>
        <p:nvSpPr>
          <p:cNvPr id="13" name="Retângulo 6"/>
          <p:cNvSpPr/>
          <p:nvPr/>
        </p:nvSpPr>
        <p:spPr>
          <a:xfrm>
            <a:off x="3670664" y="4284005"/>
            <a:ext cx="4820193" cy="4795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</a:t>
            </a:r>
            <a:r>
              <a:rPr lang="pt-BR" sz="2400" b="1">
                <a:solidFill>
                  <a:schemeClr val="tx1"/>
                </a:solidFill>
              </a:rPr>
              <a:t>de Acompanhar </a:t>
            </a:r>
            <a:r>
              <a:rPr lang="pt-BR" sz="2400" b="1" dirty="0">
                <a:solidFill>
                  <a:schemeClr val="tx1"/>
                </a:solidFill>
              </a:rPr>
              <a:t>Pessoas</a:t>
            </a:r>
          </a:p>
        </p:txBody>
      </p:sp>
      <p:cxnSp>
        <p:nvCxnSpPr>
          <p:cNvPr id="19" name="Forma 18"/>
          <p:cNvCxnSpPr>
            <a:stCxn id="6" idx="2"/>
            <a:endCxn id="4" idx="1"/>
          </p:cNvCxnSpPr>
          <p:nvPr/>
        </p:nvCxnSpPr>
        <p:spPr>
          <a:xfrm rot="16200000" flipH="1">
            <a:off x="2489715" y="229536"/>
            <a:ext cx="861845" cy="1500051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angulado 20"/>
          <p:cNvCxnSpPr>
            <a:stCxn id="3" idx="2"/>
            <a:endCxn id="4" idx="3"/>
          </p:cNvCxnSpPr>
          <p:nvPr/>
        </p:nvCxnSpPr>
        <p:spPr>
          <a:xfrm rot="5400000">
            <a:off x="8603132" y="436365"/>
            <a:ext cx="887971" cy="1060268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7"/>
          <p:cNvSpPr/>
          <p:nvPr/>
        </p:nvSpPr>
        <p:spPr>
          <a:xfrm>
            <a:off x="39189" y="26126"/>
            <a:ext cx="4262846" cy="5225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INFLUÊNCIAS AMBIENTAIS EXTERNAS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3" name="Retângulo 7"/>
          <p:cNvSpPr/>
          <p:nvPr/>
        </p:nvSpPr>
        <p:spPr>
          <a:xfrm>
            <a:off x="7040880" y="26126"/>
            <a:ext cx="5072742" cy="4963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INFLUÊNCIAS ORGANIZACIONAIS INTERNAS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26" name="Seta: para Baixo 25">
            <a:extLst>
              <a:ext uri="{FF2B5EF4-FFF2-40B4-BE49-F238E27FC236}">
                <a16:creationId xmlns:a16="http://schemas.microsoft.com/office/drawing/2014/main" id="{C3BD4E20-C250-4628-9CF2-0125011D1587}"/>
              </a:ext>
            </a:extLst>
          </p:cNvPr>
          <p:cNvSpPr/>
          <p:nvPr/>
        </p:nvSpPr>
        <p:spPr>
          <a:xfrm>
            <a:off x="3048000" y="1654015"/>
            <a:ext cx="609602" cy="3166179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</a:t>
            </a: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IAÇÃO</a:t>
            </a:r>
          </a:p>
        </p:txBody>
      </p:sp>
      <p:sp>
        <p:nvSpPr>
          <p:cNvPr id="27" name="Seta: para Cima 26">
            <a:extLst>
              <a:ext uri="{FF2B5EF4-FFF2-40B4-BE49-F238E27FC236}">
                <a16:creationId xmlns:a16="http://schemas.microsoft.com/office/drawing/2014/main" id="{AC4633EC-5B2C-4468-9F18-2AE5CC3A8592}"/>
              </a:ext>
            </a:extLst>
          </p:cNvPr>
          <p:cNvSpPr/>
          <p:nvPr/>
        </p:nvSpPr>
        <p:spPr>
          <a:xfrm>
            <a:off x="8530045" y="1645922"/>
            <a:ext cx="609602" cy="3091541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</a:t>
            </a: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IAÇÃO</a:t>
            </a:r>
          </a:p>
        </p:txBody>
      </p:sp>
    </p:spTree>
    <p:extLst>
      <p:ext uri="{BB962C8B-B14F-4D97-AF65-F5344CB8AC3E}">
        <p14:creationId xmlns:p14="http://schemas.microsoft.com/office/powerpoint/2010/main" val="39826073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magnus.com.br/display/3d8252c4-a37d-443c-83dd-c1fad7c16449?f=Gest%C3%A3o-de-pessoa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6"/>
          <p:cNvSpPr/>
          <p:nvPr/>
        </p:nvSpPr>
        <p:spPr>
          <a:xfrm>
            <a:off x="0" y="0"/>
            <a:ext cx="4846320" cy="4708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PROCESSOS DE GESTÃO DE PESSOAS</a:t>
            </a:r>
          </a:p>
        </p:txBody>
      </p:sp>
      <p:sp>
        <p:nvSpPr>
          <p:cNvPr id="8" name="Retângulo 6"/>
          <p:cNvSpPr/>
          <p:nvPr/>
        </p:nvSpPr>
        <p:spPr>
          <a:xfrm>
            <a:off x="0" y="622659"/>
            <a:ext cx="4833256" cy="5405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Recompensar Pessoas</a:t>
            </a:r>
          </a:p>
        </p:txBody>
      </p:sp>
      <p:sp>
        <p:nvSpPr>
          <p:cNvPr id="26" name="Retângulo 6"/>
          <p:cNvSpPr/>
          <p:nvPr/>
        </p:nvSpPr>
        <p:spPr>
          <a:xfrm>
            <a:off x="0" y="1180008"/>
            <a:ext cx="4833256" cy="1506042"/>
          </a:xfrm>
          <a:prstGeom prst="rect">
            <a:avLst/>
          </a:prstGeom>
          <a:solidFill>
            <a:schemeClr val="accent6">
              <a:lumMod val="40000"/>
              <a:lumOff val="60000"/>
              <a:alpha val="89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>
                <a:solidFill>
                  <a:schemeClr val="tx1"/>
                </a:solidFill>
              </a:rPr>
              <a:t>- Satisfação;</a:t>
            </a:r>
          </a:p>
          <a:p>
            <a:r>
              <a:rPr lang="pt-BR" sz="2400" b="1" dirty="0">
                <a:solidFill>
                  <a:schemeClr val="tx1"/>
                </a:solidFill>
              </a:rPr>
              <a:t>- Compromisso realizado;</a:t>
            </a:r>
          </a:p>
          <a:p>
            <a:r>
              <a:rPr lang="pt-BR" sz="2400" b="1" dirty="0">
                <a:solidFill>
                  <a:schemeClr val="tx1"/>
                </a:solidFill>
              </a:rPr>
              <a:t>- Estímulo.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35825" y="2455903"/>
            <a:ext cx="7087935" cy="4347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magnus.com.br/display/3d8252c4-a37d-443c-83dd-c1fad7c16449?f=Gest%C3%A3o-de-pessoa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</p:pic>
      <p:sp>
        <p:nvSpPr>
          <p:cNvPr id="4" name="Retângulo 6"/>
          <p:cNvSpPr/>
          <p:nvPr/>
        </p:nvSpPr>
        <p:spPr>
          <a:xfrm>
            <a:off x="3670663" y="1175048"/>
            <a:ext cx="4846320" cy="4708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PROCESSOS DE GESTÃO DE PESSOAS</a:t>
            </a:r>
          </a:p>
        </p:txBody>
      </p:sp>
      <p:sp>
        <p:nvSpPr>
          <p:cNvPr id="8" name="Retângulo 6"/>
          <p:cNvSpPr/>
          <p:nvPr/>
        </p:nvSpPr>
        <p:spPr>
          <a:xfrm>
            <a:off x="3670664" y="1654015"/>
            <a:ext cx="4833256" cy="5405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Agregar Pessoas</a:t>
            </a:r>
          </a:p>
        </p:txBody>
      </p:sp>
      <p:sp>
        <p:nvSpPr>
          <p:cNvPr id="9" name="Retângulo 6"/>
          <p:cNvSpPr/>
          <p:nvPr/>
        </p:nvSpPr>
        <p:spPr>
          <a:xfrm>
            <a:off x="3670664" y="2737363"/>
            <a:ext cx="4820194" cy="5187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Aplicar Pessoas</a:t>
            </a:r>
          </a:p>
        </p:txBody>
      </p:sp>
      <p:sp>
        <p:nvSpPr>
          <p:cNvPr id="10" name="Retângulo 6"/>
          <p:cNvSpPr/>
          <p:nvPr/>
        </p:nvSpPr>
        <p:spPr>
          <a:xfrm>
            <a:off x="3670664" y="3261619"/>
            <a:ext cx="4820194" cy="53183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Recompensar Pessoas</a:t>
            </a:r>
          </a:p>
        </p:txBody>
      </p:sp>
      <p:sp>
        <p:nvSpPr>
          <p:cNvPr id="11" name="Retângulo 6"/>
          <p:cNvSpPr/>
          <p:nvPr/>
        </p:nvSpPr>
        <p:spPr>
          <a:xfrm>
            <a:off x="3670664" y="2200043"/>
            <a:ext cx="4820194" cy="5318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Desenvolver Pessoas</a:t>
            </a:r>
          </a:p>
        </p:txBody>
      </p:sp>
      <p:sp>
        <p:nvSpPr>
          <p:cNvPr id="12" name="Retângulo 6"/>
          <p:cNvSpPr/>
          <p:nvPr/>
        </p:nvSpPr>
        <p:spPr>
          <a:xfrm>
            <a:off x="3670664" y="3798937"/>
            <a:ext cx="4820194" cy="479584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Manter Pessoas</a:t>
            </a:r>
          </a:p>
        </p:txBody>
      </p:sp>
      <p:sp>
        <p:nvSpPr>
          <p:cNvPr id="13" name="Retângulo 6"/>
          <p:cNvSpPr/>
          <p:nvPr/>
        </p:nvSpPr>
        <p:spPr>
          <a:xfrm>
            <a:off x="3670664" y="4284005"/>
            <a:ext cx="4820193" cy="4795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</a:t>
            </a:r>
            <a:r>
              <a:rPr lang="pt-BR" sz="2400" b="1">
                <a:solidFill>
                  <a:schemeClr val="tx1"/>
                </a:solidFill>
              </a:rPr>
              <a:t>de Acompanhar </a:t>
            </a:r>
            <a:r>
              <a:rPr lang="pt-BR" sz="2400" b="1" dirty="0">
                <a:solidFill>
                  <a:schemeClr val="tx1"/>
                </a:solidFill>
              </a:rPr>
              <a:t>Pessoas</a:t>
            </a:r>
          </a:p>
        </p:txBody>
      </p:sp>
      <p:cxnSp>
        <p:nvCxnSpPr>
          <p:cNvPr id="19" name="Forma 18"/>
          <p:cNvCxnSpPr>
            <a:stCxn id="6" idx="2"/>
            <a:endCxn id="4" idx="1"/>
          </p:cNvCxnSpPr>
          <p:nvPr/>
        </p:nvCxnSpPr>
        <p:spPr>
          <a:xfrm rot="16200000" flipH="1">
            <a:off x="2489715" y="229536"/>
            <a:ext cx="861845" cy="1500051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angulado 20"/>
          <p:cNvCxnSpPr>
            <a:stCxn id="3" idx="2"/>
            <a:endCxn id="4" idx="3"/>
          </p:cNvCxnSpPr>
          <p:nvPr/>
        </p:nvCxnSpPr>
        <p:spPr>
          <a:xfrm rot="5400000">
            <a:off x="8603132" y="436365"/>
            <a:ext cx="887971" cy="1060268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7"/>
          <p:cNvSpPr/>
          <p:nvPr/>
        </p:nvSpPr>
        <p:spPr>
          <a:xfrm>
            <a:off x="39189" y="26126"/>
            <a:ext cx="4262846" cy="5225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INFLUÊNCIAS AMBIENTAIS EXTERNAS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3" name="Retângulo 7"/>
          <p:cNvSpPr/>
          <p:nvPr/>
        </p:nvSpPr>
        <p:spPr>
          <a:xfrm>
            <a:off x="7040880" y="26126"/>
            <a:ext cx="5072742" cy="4963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INFLUÊNCIAS ORGANIZACIONAIS INTERNAS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26" name="Seta: para Baixo 25">
            <a:extLst>
              <a:ext uri="{FF2B5EF4-FFF2-40B4-BE49-F238E27FC236}">
                <a16:creationId xmlns:a16="http://schemas.microsoft.com/office/drawing/2014/main" id="{C3BD4E20-C250-4628-9CF2-0125011D1587}"/>
              </a:ext>
            </a:extLst>
          </p:cNvPr>
          <p:cNvSpPr/>
          <p:nvPr/>
        </p:nvSpPr>
        <p:spPr>
          <a:xfrm>
            <a:off x="3048000" y="1654015"/>
            <a:ext cx="609602" cy="3166179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</a:t>
            </a: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IAÇÃO</a:t>
            </a:r>
          </a:p>
        </p:txBody>
      </p:sp>
      <p:sp>
        <p:nvSpPr>
          <p:cNvPr id="27" name="Seta: para Cima 26">
            <a:extLst>
              <a:ext uri="{FF2B5EF4-FFF2-40B4-BE49-F238E27FC236}">
                <a16:creationId xmlns:a16="http://schemas.microsoft.com/office/drawing/2014/main" id="{AC4633EC-5B2C-4468-9F18-2AE5CC3A8592}"/>
              </a:ext>
            </a:extLst>
          </p:cNvPr>
          <p:cNvSpPr/>
          <p:nvPr/>
        </p:nvSpPr>
        <p:spPr>
          <a:xfrm>
            <a:off x="8530045" y="1645922"/>
            <a:ext cx="609602" cy="3091541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</a:t>
            </a: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IAÇÃO</a:t>
            </a:r>
          </a:p>
        </p:txBody>
      </p:sp>
    </p:spTree>
    <p:extLst>
      <p:ext uri="{BB962C8B-B14F-4D97-AF65-F5344CB8AC3E}">
        <p14:creationId xmlns:p14="http://schemas.microsoft.com/office/powerpoint/2010/main" val="73187040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magnus.com.br/display/3d8252c4-a37d-443c-83dd-c1fad7c16449?f=Gest%C3%A3o-de-pessoa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6"/>
          <p:cNvSpPr/>
          <p:nvPr/>
        </p:nvSpPr>
        <p:spPr>
          <a:xfrm>
            <a:off x="0" y="0"/>
            <a:ext cx="4846320" cy="4708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PROCESSOS DE GESTÃO DE PESSOAS</a:t>
            </a:r>
          </a:p>
        </p:txBody>
      </p:sp>
      <p:sp>
        <p:nvSpPr>
          <p:cNvPr id="8" name="Retângulo 6"/>
          <p:cNvSpPr/>
          <p:nvPr/>
        </p:nvSpPr>
        <p:spPr>
          <a:xfrm>
            <a:off x="0" y="622659"/>
            <a:ext cx="4833256" cy="5405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Manter Pessoas</a:t>
            </a:r>
          </a:p>
        </p:txBody>
      </p:sp>
      <p:sp>
        <p:nvSpPr>
          <p:cNvPr id="26" name="Retângulo 6"/>
          <p:cNvSpPr/>
          <p:nvPr/>
        </p:nvSpPr>
        <p:spPr>
          <a:xfrm>
            <a:off x="0" y="1180007"/>
            <a:ext cx="4833256" cy="3677743"/>
          </a:xfrm>
          <a:prstGeom prst="rect">
            <a:avLst/>
          </a:prstGeom>
          <a:solidFill>
            <a:schemeClr val="accent6">
              <a:lumMod val="40000"/>
              <a:lumOff val="60000"/>
              <a:alpha val="89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>
                <a:solidFill>
                  <a:schemeClr val="tx1"/>
                </a:solidFill>
              </a:rPr>
              <a:t>- Disciplina;</a:t>
            </a:r>
          </a:p>
          <a:p>
            <a:r>
              <a:rPr lang="pt-BR" sz="2400" b="1" dirty="0">
                <a:solidFill>
                  <a:schemeClr val="tx1"/>
                </a:solidFill>
              </a:rPr>
              <a:t>- Administrar Conflitos;</a:t>
            </a:r>
          </a:p>
          <a:p>
            <a:r>
              <a:rPr lang="pt-BR" sz="2400" b="1" dirty="0">
                <a:solidFill>
                  <a:schemeClr val="tx1"/>
                </a:solidFill>
              </a:rPr>
              <a:t>- Você conhece os seus irmãos colaboradores e frequentadores da sua IEA?         Relacionamento Interpessoal;</a:t>
            </a:r>
          </a:p>
          <a:p>
            <a:pPr>
              <a:buFontTx/>
              <a:buChar char="-"/>
            </a:pPr>
            <a:r>
              <a:rPr lang="pt-BR" sz="2400" b="1" dirty="0">
                <a:solidFill>
                  <a:schemeClr val="tx1"/>
                </a:solidFill>
              </a:rPr>
              <a:t> Higiene, segurança e boas </a:t>
            </a:r>
          </a:p>
          <a:p>
            <a:r>
              <a:rPr lang="pt-BR" sz="2400" b="1" dirty="0">
                <a:solidFill>
                  <a:schemeClr val="tx1"/>
                </a:solidFill>
              </a:rPr>
              <a:t>  condições;</a:t>
            </a:r>
          </a:p>
          <a:p>
            <a:pPr>
              <a:buFontTx/>
              <a:buChar char="-"/>
            </a:pPr>
            <a:r>
              <a:rPr lang="pt-BR" sz="2400" b="1" dirty="0">
                <a:solidFill>
                  <a:schemeClr val="tx1"/>
                </a:solidFill>
              </a:rPr>
              <a:t> Fidelização.</a:t>
            </a:r>
          </a:p>
        </p:txBody>
      </p:sp>
      <p:sp>
        <p:nvSpPr>
          <p:cNvPr id="6" name="Seta: para a Direita 5">
            <a:extLst>
              <a:ext uri="{FF2B5EF4-FFF2-40B4-BE49-F238E27FC236}">
                <a16:creationId xmlns:a16="http://schemas.microsoft.com/office/drawing/2014/main" id="{77BDEF7B-7CE8-45CA-AB42-B0053EF7DB1B}"/>
              </a:ext>
            </a:extLst>
          </p:cNvPr>
          <p:cNvSpPr/>
          <p:nvPr/>
        </p:nvSpPr>
        <p:spPr>
          <a:xfrm>
            <a:off x="1229551" y="2935469"/>
            <a:ext cx="428625" cy="20002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magnus.com.br/display/3d8252c4-a37d-443c-83dd-c1fad7c16449?f=Gest%C3%A3o-de-pessoa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</p:pic>
      <p:sp>
        <p:nvSpPr>
          <p:cNvPr id="4" name="Retângulo 6"/>
          <p:cNvSpPr/>
          <p:nvPr/>
        </p:nvSpPr>
        <p:spPr>
          <a:xfrm>
            <a:off x="3670663" y="1175048"/>
            <a:ext cx="4846320" cy="4708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PROCESSOS DE GESTÃO DE PESSOAS</a:t>
            </a:r>
          </a:p>
        </p:txBody>
      </p:sp>
      <p:sp>
        <p:nvSpPr>
          <p:cNvPr id="8" name="Retângulo 6"/>
          <p:cNvSpPr/>
          <p:nvPr/>
        </p:nvSpPr>
        <p:spPr>
          <a:xfrm>
            <a:off x="3670664" y="1654015"/>
            <a:ext cx="4833256" cy="5405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Agregar Pessoas</a:t>
            </a:r>
          </a:p>
        </p:txBody>
      </p:sp>
      <p:sp>
        <p:nvSpPr>
          <p:cNvPr id="9" name="Retângulo 6"/>
          <p:cNvSpPr/>
          <p:nvPr/>
        </p:nvSpPr>
        <p:spPr>
          <a:xfrm>
            <a:off x="3670664" y="2737363"/>
            <a:ext cx="4820194" cy="5187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Aplicar Pessoas</a:t>
            </a:r>
          </a:p>
        </p:txBody>
      </p:sp>
      <p:sp>
        <p:nvSpPr>
          <p:cNvPr id="10" name="Retângulo 6"/>
          <p:cNvSpPr/>
          <p:nvPr/>
        </p:nvSpPr>
        <p:spPr>
          <a:xfrm>
            <a:off x="3670664" y="3261619"/>
            <a:ext cx="4820194" cy="53183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Recompensar Pessoas</a:t>
            </a:r>
          </a:p>
        </p:txBody>
      </p:sp>
      <p:sp>
        <p:nvSpPr>
          <p:cNvPr id="11" name="Retângulo 6"/>
          <p:cNvSpPr/>
          <p:nvPr/>
        </p:nvSpPr>
        <p:spPr>
          <a:xfrm>
            <a:off x="3670664" y="2200043"/>
            <a:ext cx="4820194" cy="5318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Desenvolver Pessoas</a:t>
            </a:r>
          </a:p>
        </p:txBody>
      </p:sp>
      <p:sp>
        <p:nvSpPr>
          <p:cNvPr id="12" name="Retângulo 6"/>
          <p:cNvSpPr/>
          <p:nvPr/>
        </p:nvSpPr>
        <p:spPr>
          <a:xfrm>
            <a:off x="3670664" y="3798937"/>
            <a:ext cx="4820194" cy="4795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Manter Pessoas</a:t>
            </a:r>
          </a:p>
        </p:txBody>
      </p:sp>
      <p:sp>
        <p:nvSpPr>
          <p:cNvPr id="13" name="Retângulo 6"/>
          <p:cNvSpPr/>
          <p:nvPr/>
        </p:nvSpPr>
        <p:spPr>
          <a:xfrm>
            <a:off x="3670664" y="4284005"/>
            <a:ext cx="4820193" cy="479584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Acompanhar Pessoas</a:t>
            </a:r>
          </a:p>
        </p:txBody>
      </p:sp>
      <p:cxnSp>
        <p:nvCxnSpPr>
          <p:cNvPr id="19" name="Forma 18"/>
          <p:cNvCxnSpPr>
            <a:stCxn id="6" idx="2"/>
            <a:endCxn id="4" idx="1"/>
          </p:cNvCxnSpPr>
          <p:nvPr/>
        </p:nvCxnSpPr>
        <p:spPr>
          <a:xfrm rot="16200000" flipH="1">
            <a:off x="2489715" y="229536"/>
            <a:ext cx="861845" cy="1500051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angulado 20"/>
          <p:cNvCxnSpPr>
            <a:stCxn id="3" idx="2"/>
            <a:endCxn id="4" idx="3"/>
          </p:cNvCxnSpPr>
          <p:nvPr/>
        </p:nvCxnSpPr>
        <p:spPr>
          <a:xfrm rot="5400000">
            <a:off x="8603132" y="436365"/>
            <a:ext cx="887971" cy="1060268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7"/>
          <p:cNvSpPr/>
          <p:nvPr/>
        </p:nvSpPr>
        <p:spPr>
          <a:xfrm>
            <a:off x="39189" y="26126"/>
            <a:ext cx="4262846" cy="5225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INFLUÊNCIAS AMBIENTAIS EXTERNAS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3" name="Retângulo 7"/>
          <p:cNvSpPr/>
          <p:nvPr/>
        </p:nvSpPr>
        <p:spPr>
          <a:xfrm>
            <a:off x="7040880" y="26126"/>
            <a:ext cx="5072742" cy="4963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INFLUÊNCIAS ORGANIZACIONAIS INTERNAS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26" name="Seta: para Baixo 25">
            <a:extLst>
              <a:ext uri="{FF2B5EF4-FFF2-40B4-BE49-F238E27FC236}">
                <a16:creationId xmlns:a16="http://schemas.microsoft.com/office/drawing/2014/main" id="{C3BD4E20-C250-4628-9CF2-0125011D1587}"/>
              </a:ext>
            </a:extLst>
          </p:cNvPr>
          <p:cNvSpPr/>
          <p:nvPr/>
        </p:nvSpPr>
        <p:spPr>
          <a:xfrm>
            <a:off x="3048000" y="1654015"/>
            <a:ext cx="609602" cy="3166179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</a:t>
            </a: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IAÇÃO</a:t>
            </a:r>
          </a:p>
        </p:txBody>
      </p:sp>
      <p:sp>
        <p:nvSpPr>
          <p:cNvPr id="27" name="Seta: para Cima 26">
            <a:extLst>
              <a:ext uri="{FF2B5EF4-FFF2-40B4-BE49-F238E27FC236}">
                <a16:creationId xmlns:a16="http://schemas.microsoft.com/office/drawing/2014/main" id="{AC4633EC-5B2C-4468-9F18-2AE5CC3A8592}"/>
              </a:ext>
            </a:extLst>
          </p:cNvPr>
          <p:cNvSpPr/>
          <p:nvPr/>
        </p:nvSpPr>
        <p:spPr>
          <a:xfrm>
            <a:off x="8530045" y="1645922"/>
            <a:ext cx="609602" cy="3091541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</a:t>
            </a: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IAÇÃO</a:t>
            </a:r>
          </a:p>
        </p:txBody>
      </p:sp>
    </p:spTree>
    <p:extLst>
      <p:ext uri="{BB962C8B-B14F-4D97-AF65-F5344CB8AC3E}">
        <p14:creationId xmlns:p14="http://schemas.microsoft.com/office/powerpoint/2010/main" val="84039731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magnus.com.br/display/3d8252c4-a37d-443c-83dd-c1fad7c16449?f=Gest%C3%A3o-de-pessoa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omo Liderar Pessoas Difíceis: A Arte de Administrar Conflitos">
            <a:extLst>
              <a:ext uri="{FF2B5EF4-FFF2-40B4-BE49-F238E27FC236}">
                <a16:creationId xmlns:a16="http://schemas.microsoft.com/office/drawing/2014/main" id="{506117F9-127B-478C-8A98-E31CCFFB44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0522" y="6951"/>
            <a:ext cx="5579166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6493025"/>
      </p:ext>
    </p:extLst>
  </p:cSld>
  <p:clrMapOvr>
    <a:masterClrMapping/>
  </p:clrMapOvr>
  <p:transition advTm="6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magnus.com.br/display/3d8252c4-a37d-443c-83dd-c1fad7c16449?f=Gest%C3%A3o-de-pessoa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6"/>
          <p:cNvSpPr/>
          <p:nvPr/>
        </p:nvSpPr>
        <p:spPr>
          <a:xfrm>
            <a:off x="0" y="0"/>
            <a:ext cx="4846320" cy="4708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PROCESSOS DE GESTÃO DE PESSOAS</a:t>
            </a:r>
          </a:p>
        </p:txBody>
      </p:sp>
      <p:sp>
        <p:nvSpPr>
          <p:cNvPr id="8" name="Retângulo 6"/>
          <p:cNvSpPr/>
          <p:nvPr/>
        </p:nvSpPr>
        <p:spPr>
          <a:xfrm>
            <a:off x="0" y="622659"/>
            <a:ext cx="4833256" cy="5405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Acompanhar Pessoas</a:t>
            </a:r>
          </a:p>
        </p:txBody>
      </p:sp>
      <p:sp>
        <p:nvSpPr>
          <p:cNvPr id="26" name="Retângulo 6"/>
          <p:cNvSpPr/>
          <p:nvPr/>
        </p:nvSpPr>
        <p:spPr>
          <a:xfrm>
            <a:off x="0" y="1180008"/>
            <a:ext cx="4833256" cy="1563192"/>
          </a:xfrm>
          <a:prstGeom prst="rect">
            <a:avLst/>
          </a:prstGeom>
          <a:solidFill>
            <a:schemeClr val="accent6">
              <a:lumMod val="40000"/>
              <a:lumOff val="60000"/>
              <a:alpha val="89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>
                <a:solidFill>
                  <a:schemeClr val="tx1"/>
                </a:solidFill>
              </a:rPr>
              <a:t>- Avaliar</a:t>
            </a:r>
          </a:p>
          <a:p>
            <a:r>
              <a:rPr lang="pt-BR" sz="2400" b="1" dirty="0">
                <a:solidFill>
                  <a:schemeClr val="tx1"/>
                </a:solidFill>
              </a:rPr>
              <a:t>- Qualificar</a:t>
            </a:r>
          </a:p>
          <a:p>
            <a:r>
              <a:rPr lang="pt-BR" sz="2400" b="1" dirty="0">
                <a:solidFill>
                  <a:schemeClr val="tx1"/>
                </a:solidFill>
              </a:rPr>
              <a:t>- Realocar</a:t>
            </a:r>
          </a:p>
        </p:txBody>
      </p:sp>
    </p:spTree>
  </p:cSld>
  <p:clrMapOvr>
    <a:masterClrMapping/>
  </p:clrMapOvr>
  <p:transition advTm="6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magnus.com.br/display/3d8252c4-a37d-443c-83dd-c1fad7c16449?f=Gest%C3%A3o-de-pessoa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</p:pic>
      <p:sp>
        <p:nvSpPr>
          <p:cNvPr id="4" name="Retângulo 6"/>
          <p:cNvSpPr/>
          <p:nvPr/>
        </p:nvSpPr>
        <p:spPr>
          <a:xfrm>
            <a:off x="3670663" y="1175048"/>
            <a:ext cx="4846320" cy="4708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PROCESSOS DE GESTÃO DE PESSOAS</a:t>
            </a:r>
          </a:p>
        </p:txBody>
      </p:sp>
      <p:sp>
        <p:nvSpPr>
          <p:cNvPr id="8" name="Retângulo 6"/>
          <p:cNvSpPr/>
          <p:nvPr/>
        </p:nvSpPr>
        <p:spPr>
          <a:xfrm>
            <a:off x="3670664" y="1654015"/>
            <a:ext cx="4833256" cy="5405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Agregar Pessoas</a:t>
            </a:r>
          </a:p>
        </p:txBody>
      </p:sp>
      <p:sp>
        <p:nvSpPr>
          <p:cNvPr id="9" name="Retângulo 6"/>
          <p:cNvSpPr/>
          <p:nvPr/>
        </p:nvSpPr>
        <p:spPr>
          <a:xfrm>
            <a:off x="3670664" y="2737363"/>
            <a:ext cx="4820194" cy="5187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Aplicar Pessoas</a:t>
            </a:r>
          </a:p>
        </p:txBody>
      </p:sp>
      <p:sp>
        <p:nvSpPr>
          <p:cNvPr id="10" name="Retângulo 6"/>
          <p:cNvSpPr/>
          <p:nvPr/>
        </p:nvSpPr>
        <p:spPr>
          <a:xfrm>
            <a:off x="3670664" y="3261619"/>
            <a:ext cx="4820194" cy="53183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Recompensar Pessoas</a:t>
            </a:r>
          </a:p>
        </p:txBody>
      </p:sp>
      <p:sp>
        <p:nvSpPr>
          <p:cNvPr id="11" name="Retângulo 6"/>
          <p:cNvSpPr/>
          <p:nvPr/>
        </p:nvSpPr>
        <p:spPr>
          <a:xfrm>
            <a:off x="3670664" y="2200043"/>
            <a:ext cx="4820194" cy="5318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Desenvolver Pessoas</a:t>
            </a:r>
          </a:p>
        </p:txBody>
      </p:sp>
      <p:sp>
        <p:nvSpPr>
          <p:cNvPr id="12" name="Retângulo 6"/>
          <p:cNvSpPr/>
          <p:nvPr/>
        </p:nvSpPr>
        <p:spPr>
          <a:xfrm>
            <a:off x="3670664" y="3798937"/>
            <a:ext cx="4820194" cy="4795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Manter Pessoas</a:t>
            </a:r>
          </a:p>
        </p:txBody>
      </p:sp>
      <p:sp>
        <p:nvSpPr>
          <p:cNvPr id="13" name="Retângulo 6"/>
          <p:cNvSpPr/>
          <p:nvPr/>
        </p:nvSpPr>
        <p:spPr>
          <a:xfrm>
            <a:off x="3670664" y="4284005"/>
            <a:ext cx="4820193" cy="4795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</a:t>
            </a:r>
            <a:r>
              <a:rPr lang="pt-BR" sz="2400" b="1">
                <a:solidFill>
                  <a:schemeClr val="tx1"/>
                </a:solidFill>
              </a:rPr>
              <a:t>de Acompanhar </a:t>
            </a:r>
            <a:r>
              <a:rPr lang="pt-BR" sz="2400" b="1" dirty="0">
                <a:solidFill>
                  <a:schemeClr val="tx1"/>
                </a:solidFill>
              </a:rPr>
              <a:t>Pessoas</a:t>
            </a:r>
          </a:p>
        </p:txBody>
      </p:sp>
      <p:sp>
        <p:nvSpPr>
          <p:cNvPr id="14" name="Retângulo 6"/>
          <p:cNvSpPr/>
          <p:nvPr/>
        </p:nvSpPr>
        <p:spPr>
          <a:xfrm>
            <a:off x="3679372" y="5180989"/>
            <a:ext cx="4794068" cy="4708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RESULTADOS FINAIS DESEJADOS</a:t>
            </a:r>
          </a:p>
        </p:txBody>
      </p:sp>
      <p:sp>
        <p:nvSpPr>
          <p:cNvPr id="16" name="Retângulo 6"/>
          <p:cNvSpPr/>
          <p:nvPr/>
        </p:nvSpPr>
        <p:spPr>
          <a:xfrm>
            <a:off x="4214949" y="6048102"/>
            <a:ext cx="3910147" cy="70539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Trabalhadores e serviços Motivados/Cristianizados</a:t>
            </a:r>
          </a:p>
        </p:txBody>
      </p:sp>
      <p:cxnSp>
        <p:nvCxnSpPr>
          <p:cNvPr id="19" name="Forma 18"/>
          <p:cNvCxnSpPr>
            <a:stCxn id="6" idx="2"/>
            <a:endCxn id="4" idx="1"/>
          </p:cNvCxnSpPr>
          <p:nvPr/>
        </p:nvCxnSpPr>
        <p:spPr>
          <a:xfrm rot="16200000" flipH="1">
            <a:off x="2489715" y="229536"/>
            <a:ext cx="861845" cy="1500051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angulado 20"/>
          <p:cNvCxnSpPr>
            <a:stCxn id="3" idx="2"/>
            <a:endCxn id="4" idx="3"/>
          </p:cNvCxnSpPr>
          <p:nvPr/>
        </p:nvCxnSpPr>
        <p:spPr>
          <a:xfrm rot="5400000">
            <a:off x="8603132" y="436365"/>
            <a:ext cx="887971" cy="1060268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eta para baixo 24"/>
          <p:cNvSpPr/>
          <p:nvPr/>
        </p:nvSpPr>
        <p:spPr>
          <a:xfrm>
            <a:off x="5904411" y="4820194"/>
            <a:ext cx="300446" cy="326572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5" name="Conector reto 34"/>
          <p:cNvCxnSpPr>
            <a:stCxn id="14" idx="2"/>
          </p:cNvCxnSpPr>
          <p:nvPr/>
        </p:nvCxnSpPr>
        <p:spPr>
          <a:xfrm flipH="1">
            <a:off x="6074229" y="5651863"/>
            <a:ext cx="2177" cy="2264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/>
          <p:nvPr/>
        </p:nvCxnSpPr>
        <p:spPr>
          <a:xfrm flipH="1">
            <a:off x="1968137" y="5830389"/>
            <a:ext cx="2177" cy="226423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ângulo 6"/>
          <p:cNvSpPr/>
          <p:nvPr/>
        </p:nvSpPr>
        <p:spPr>
          <a:xfrm>
            <a:off x="169817" y="6048102"/>
            <a:ext cx="3984172" cy="70539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Práticas éticas e socialmente responsável</a:t>
            </a:r>
          </a:p>
        </p:txBody>
      </p:sp>
      <p:cxnSp>
        <p:nvCxnSpPr>
          <p:cNvPr id="24" name="Conector reto 23"/>
          <p:cNvCxnSpPr/>
          <p:nvPr/>
        </p:nvCxnSpPr>
        <p:spPr>
          <a:xfrm>
            <a:off x="1959429" y="5839097"/>
            <a:ext cx="8216537" cy="2612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37"/>
          <p:cNvCxnSpPr/>
          <p:nvPr/>
        </p:nvCxnSpPr>
        <p:spPr>
          <a:xfrm flipH="1">
            <a:off x="6069873" y="5804263"/>
            <a:ext cx="2177" cy="226423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/>
          <p:nvPr/>
        </p:nvCxnSpPr>
        <p:spPr>
          <a:xfrm flipH="1">
            <a:off x="10158592" y="5843452"/>
            <a:ext cx="2177" cy="226423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ângulo 6"/>
          <p:cNvSpPr/>
          <p:nvPr/>
        </p:nvSpPr>
        <p:spPr>
          <a:xfrm>
            <a:off x="8177349" y="6048102"/>
            <a:ext cx="3840480" cy="70539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Ambientes de trabalho harmônico e equilibrado</a:t>
            </a:r>
          </a:p>
        </p:txBody>
      </p:sp>
      <p:sp>
        <p:nvSpPr>
          <p:cNvPr id="6" name="Retângulo 7"/>
          <p:cNvSpPr/>
          <p:nvPr/>
        </p:nvSpPr>
        <p:spPr>
          <a:xfrm>
            <a:off x="39189" y="26126"/>
            <a:ext cx="4262846" cy="5225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INFLUÊNCIAS AMBIENTAIS EXTERNAS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3" name="Retângulo 7"/>
          <p:cNvSpPr/>
          <p:nvPr/>
        </p:nvSpPr>
        <p:spPr>
          <a:xfrm>
            <a:off x="7040880" y="26126"/>
            <a:ext cx="5072742" cy="4963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INFLUÊNCIAS ORGANIZACIONAIS INTERNAS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26" name="Seta: para Baixo 25">
            <a:extLst>
              <a:ext uri="{FF2B5EF4-FFF2-40B4-BE49-F238E27FC236}">
                <a16:creationId xmlns:a16="http://schemas.microsoft.com/office/drawing/2014/main" id="{C3BD4E20-C250-4628-9CF2-0125011D1587}"/>
              </a:ext>
            </a:extLst>
          </p:cNvPr>
          <p:cNvSpPr/>
          <p:nvPr/>
        </p:nvSpPr>
        <p:spPr>
          <a:xfrm>
            <a:off x="3048000" y="1654015"/>
            <a:ext cx="609602" cy="3166179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</a:t>
            </a: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IAÇÃO</a:t>
            </a:r>
          </a:p>
        </p:txBody>
      </p:sp>
      <p:sp>
        <p:nvSpPr>
          <p:cNvPr id="27" name="Seta: para Cima 26">
            <a:extLst>
              <a:ext uri="{FF2B5EF4-FFF2-40B4-BE49-F238E27FC236}">
                <a16:creationId xmlns:a16="http://schemas.microsoft.com/office/drawing/2014/main" id="{AC4633EC-5B2C-4468-9F18-2AE5CC3A8592}"/>
              </a:ext>
            </a:extLst>
          </p:cNvPr>
          <p:cNvSpPr/>
          <p:nvPr/>
        </p:nvSpPr>
        <p:spPr>
          <a:xfrm>
            <a:off x="8530045" y="1645922"/>
            <a:ext cx="609602" cy="3091541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</a:t>
            </a: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IAÇÃO</a:t>
            </a:r>
          </a:p>
        </p:txBody>
      </p:sp>
    </p:spTree>
    <p:extLst>
      <p:ext uri="{BB962C8B-B14F-4D97-AF65-F5344CB8AC3E}">
        <p14:creationId xmlns:p14="http://schemas.microsoft.com/office/powerpoint/2010/main" val="346995657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s://www.sp.senac.br/image/11409171613482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" name="Retângulo 7"/>
          <p:cNvSpPr/>
          <p:nvPr/>
        </p:nvSpPr>
        <p:spPr>
          <a:xfrm>
            <a:off x="235132" y="313509"/>
            <a:ext cx="4262846" cy="822960"/>
          </a:xfrm>
          <a:prstGeom prst="rect">
            <a:avLst/>
          </a:prstGeom>
          <a:solidFill>
            <a:schemeClr val="accent6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INFLUÊNCIAS AMBIENTAIS EXTERNAS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5" name="Retângulo 7"/>
          <p:cNvSpPr/>
          <p:nvPr/>
        </p:nvSpPr>
        <p:spPr>
          <a:xfrm>
            <a:off x="235132" y="1119053"/>
            <a:ext cx="4262846" cy="1375954"/>
          </a:xfrm>
          <a:prstGeom prst="rect">
            <a:avLst/>
          </a:prstGeom>
          <a:solidFill>
            <a:schemeClr val="accent6">
              <a:lumMod val="40000"/>
              <a:lumOff val="60000"/>
              <a:alpha val="7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pt-BR" sz="2000" b="1" dirty="0">
                <a:solidFill>
                  <a:schemeClr val="tx1"/>
                </a:solidFill>
              </a:rPr>
              <a:t> LEIS E REGULAMENTOS LEGAIS;</a:t>
            </a:r>
          </a:p>
          <a:p>
            <a:pPr>
              <a:buFontTx/>
              <a:buChar char="-"/>
            </a:pPr>
            <a:r>
              <a:rPr lang="pt-BR" sz="2200" b="1" dirty="0">
                <a:solidFill>
                  <a:schemeClr val="tx1"/>
                </a:solidFill>
              </a:rPr>
              <a:t> </a:t>
            </a:r>
            <a:r>
              <a:rPr lang="pt-BR" sz="2000" b="1" dirty="0">
                <a:solidFill>
                  <a:schemeClr val="tx1"/>
                </a:solidFill>
              </a:rPr>
              <a:t>CONDIÇÕES ECONÔMICAS, SOCIAIS E CULTURAIS;</a:t>
            </a:r>
          </a:p>
          <a:p>
            <a:pPr>
              <a:buFontTx/>
              <a:buChar char="-"/>
            </a:pPr>
            <a:r>
              <a:rPr lang="pt-BR" sz="2000" b="1" dirty="0">
                <a:solidFill>
                  <a:schemeClr val="tx1"/>
                </a:solidFill>
              </a:rPr>
              <a:t> PANDEMIA.</a:t>
            </a:r>
          </a:p>
        </p:txBody>
      </p:sp>
      <p:sp>
        <p:nvSpPr>
          <p:cNvPr id="7" name="Retângulo 6"/>
          <p:cNvSpPr/>
          <p:nvPr/>
        </p:nvSpPr>
        <p:spPr>
          <a:xfrm>
            <a:off x="4802854" y="2495004"/>
            <a:ext cx="3283055" cy="1502229"/>
          </a:xfrm>
          <a:prstGeom prst="rect">
            <a:avLst/>
          </a:prstGeom>
          <a:solidFill>
            <a:schemeClr val="accent6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RELAÇÕES PARA GESTÃO DE PESSOAS</a:t>
            </a:r>
          </a:p>
        </p:txBody>
      </p:sp>
      <p:sp>
        <p:nvSpPr>
          <p:cNvPr id="8" name="Retângulo 7"/>
          <p:cNvSpPr/>
          <p:nvPr/>
        </p:nvSpPr>
        <p:spPr>
          <a:xfrm>
            <a:off x="7837713" y="4099089"/>
            <a:ext cx="4262846" cy="757646"/>
          </a:xfrm>
          <a:prstGeom prst="rect">
            <a:avLst/>
          </a:prstGeom>
          <a:solidFill>
            <a:schemeClr val="accent6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INFLUÊNCIAS ORGANIZACIONAIS INTERNAS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9" name="Retângulo 7"/>
          <p:cNvSpPr/>
          <p:nvPr/>
        </p:nvSpPr>
        <p:spPr>
          <a:xfrm>
            <a:off x="7837713" y="4865632"/>
            <a:ext cx="4262846" cy="2012249"/>
          </a:xfrm>
          <a:prstGeom prst="rect">
            <a:avLst/>
          </a:prstGeom>
          <a:solidFill>
            <a:schemeClr val="accent6">
              <a:lumMod val="40000"/>
              <a:lumOff val="60000"/>
              <a:alpha val="7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pt-BR" sz="2000" b="1" dirty="0">
                <a:solidFill>
                  <a:schemeClr val="tx1"/>
                </a:solidFill>
              </a:rPr>
              <a:t> MISSÃO DA CASA ESPÍRITA;</a:t>
            </a:r>
          </a:p>
          <a:p>
            <a:pPr>
              <a:buFontTx/>
              <a:buChar char="-"/>
            </a:pPr>
            <a:r>
              <a:rPr lang="pt-BR" sz="2000" b="1" dirty="0">
                <a:solidFill>
                  <a:schemeClr val="tx1"/>
                </a:solidFill>
              </a:rPr>
              <a:t> VISÃO, OBJETIVOS E ESTRATÉGIAS;</a:t>
            </a:r>
          </a:p>
          <a:p>
            <a:pPr>
              <a:buFontTx/>
              <a:buChar char="-"/>
            </a:pPr>
            <a:r>
              <a:rPr lang="pt-BR" sz="2000" b="1" dirty="0">
                <a:solidFill>
                  <a:schemeClr val="tx1"/>
                </a:solidFill>
              </a:rPr>
              <a:t> OS VALORES E A CULTURA ORGANIZACIONAL</a:t>
            </a:r>
          </a:p>
          <a:p>
            <a:pPr>
              <a:buFontTx/>
              <a:buChar char="-"/>
            </a:pPr>
            <a:r>
              <a:rPr lang="pt-BR" sz="2000" b="1" dirty="0">
                <a:solidFill>
                  <a:schemeClr val="tx1"/>
                </a:solidFill>
              </a:rPr>
              <a:t> ESTILO DE LIDERANÇA</a:t>
            </a:r>
          </a:p>
          <a:p>
            <a:pPr>
              <a:buFontTx/>
              <a:buChar char="-"/>
            </a:pPr>
            <a:r>
              <a:rPr lang="pt-BR" sz="2000" b="1" dirty="0">
                <a:solidFill>
                  <a:schemeClr val="tx1"/>
                </a:solidFill>
              </a:rPr>
              <a:t> NATUREZA DAS TAREFAS</a:t>
            </a:r>
          </a:p>
        </p:txBody>
      </p:sp>
      <p:cxnSp>
        <p:nvCxnSpPr>
          <p:cNvPr id="11" name="Forma 10"/>
          <p:cNvCxnSpPr>
            <a:stCxn id="3" idx="3"/>
            <a:endCxn id="7" idx="0"/>
          </p:cNvCxnSpPr>
          <p:nvPr/>
        </p:nvCxnSpPr>
        <p:spPr>
          <a:xfrm>
            <a:off x="4497978" y="724989"/>
            <a:ext cx="1946404" cy="1770015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Forma 12"/>
          <p:cNvCxnSpPr>
            <a:stCxn id="8" idx="1"/>
            <a:endCxn id="7" idx="2"/>
          </p:cNvCxnSpPr>
          <p:nvPr/>
        </p:nvCxnSpPr>
        <p:spPr>
          <a:xfrm rot="10800000">
            <a:off x="6444383" y="3997234"/>
            <a:ext cx="1393331" cy="480679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magnus.com.br/display/3d8252c4-a37d-443c-83dd-c1fad7c16449?f=Gest%C3%A3o-de-pessoa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</p:pic>
      <p:sp>
        <p:nvSpPr>
          <p:cNvPr id="4" name="Retângulo 6"/>
          <p:cNvSpPr/>
          <p:nvPr/>
        </p:nvSpPr>
        <p:spPr>
          <a:xfrm>
            <a:off x="3670663" y="1175048"/>
            <a:ext cx="4846320" cy="4708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PROCESSOS DE GESTÃO DE PESSOAS</a:t>
            </a:r>
          </a:p>
        </p:txBody>
      </p:sp>
      <p:sp>
        <p:nvSpPr>
          <p:cNvPr id="8" name="Retângulo 6"/>
          <p:cNvSpPr/>
          <p:nvPr/>
        </p:nvSpPr>
        <p:spPr>
          <a:xfrm>
            <a:off x="3670664" y="1654015"/>
            <a:ext cx="4833256" cy="5405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Agregar Pessoas</a:t>
            </a:r>
          </a:p>
        </p:txBody>
      </p:sp>
      <p:sp>
        <p:nvSpPr>
          <p:cNvPr id="9" name="Retângulo 6"/>
          <p:cNvSpPr/>
          <p:nvPr/>
        </p:nvSpPr>
        <p:spPr>
          <a:xfrm>
            <a:off x="3670664" y="2737363"/>
            <a:ext cx="4820194" cy="5187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Aplicar Pessoas</a:t>
            </a:r>
          </a:p>
        </p:txBody>
      </p:sp>
      <p:sp>
        <p:nvSpPr>
          <p:cNvPr id="10" name="Retângulo 6"/>
          <p:cNvSpPr/>
          <p:nvPr/>
        </p:nvSpPr>
        <p:spPr>
          <a:xfrm>
            <a:off x="3670664" y="3261619"/>
            <a:ext cx="4820194" cy="53183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Recompensar Pessoas</a:t>
            </a:r>
          </a:p>
        </p:txBody>
      </p:sp>
      <p:sp>
        <p:nvSpPr>
          <p:cNvPr id="11" name="Retângulo 6"/>
          <p:cNvSpPr/>
          <p:nvPr/>
        </p:nvSpPr>
        <p:spPr>
          <a:xfrm>
            <a:off x="3670664" y="2200043"/>
            <a:ext cx="4820194" cy="5318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Desenvolver Pessoas</a:t>
            </a:r>
          </a:p>
        </p:txBody>
      </p:sp>
      <p:sp>
        <p:nvSpPr>
          <p:cNvPr id="12" name="Retângulo 6"/>
          <p:cNvSpPr/>
          <p:nvPr/>
        </p:nvSpPr>
        <p:spPr>
          <a:xfrm>
            <a:off x="3670664" y="3798937"/>
            <a:ext cx="4820194" cy="4795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Manter Pessoas</a:t>
            </a:r>
          </a:p>
        </p:txBody>
      </p:sp>
      <p:sp>
        <p:nvSpPr>
          <p:cNvPr id="13" name="Retângulo 6"/>
          <p:cNvSpPr/>
          <p:nvPr/>
        </p:nvSpPr>
        <p:spPr>
          <a:xfrm>
            <a:off x="3670664" y="4284005"/>
            <a:ext cx="4820193" cy="4795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</a:t>
            </a:r>
            <a:r>
              <a:rPr lang="pt-BR" sz="2400" b="1">
                <a:solidFill>
                  <a:schemeClr val="tx1"/>
                </a:solidFill>
              </a:rPr>
              <a:t>de Acompanhar </a:t>
            </a:r>
            <a:r>
              <a:rPr lang="pt-BR" sz="2400" b="1" dirty="0">
                <a:solidFill>
                  <a:schemeClr val="tx1"/>
                </a:solidFill>
              </a:rPr>
              <a:t>Pessoas</a:t>
            </a:r>
          </a:p>
        </p:txBody>
      </p:sp>
      <p:cxnSp>
        <p:nvCxnSpPr>
          <p:cNvPr id="19" name="Forma 18"/>
          <p:cNvCxnSpPr>
            <a:stCxn id="6" idx="2"/>
            <a:endCxn id="4" idx="1"/>
          </p:cNvCxnSpPr>
          <p:nvPr/>
        </p:nvCxnSpPr>
        <p:spPr>
          <a:xfrm rot="16200000" flipH="1">
            <a:off x="2489715" y="229536"/>
            <a:ext cx="861845" cy="1500051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angulado 20"/>
          <p:cNvCxnSpPr>
            <a:stCxn id="3" idx="2"/>
            <a:endCxn id="4" idx="3"/>
          </p:cNvCxnSpPr>
          <p:nvPr/>
        </p:nvCxnSpPr>
        <p:spPr>
          <a:xfrm rot="5400000">
            <a:off x="8603132" y="436365"/>
            <a:ext cx="887971" cy="1060268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7"/>
          <p:cNvSpPr/>
          <p:nvPr/>
        </p:nvSpPr>
        <p:spPr>
          <a:xfrm>
            <a:off x="39189" y="26126"/>
            <a:ext cx="4262846" cy="5225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INFLUÊNCIAS AMBIENTAIS EXTERNAS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3" name="Retângulo 7"/>
          <p:cNvSpPr/>
          <p:nvPr/>
        </p:nvSpPr>
        <p:spPr>
          <a:xfrm>
            <a:off x="7040880" y="26126"/>
            <a:ext cx="5072742" cy="4963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INFLUÊNCIAS ORGANIZACIONAIS INTERNAS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26" name="Seta: para Baixo 25">
            <a:extLst>
              <a:ext uri="{FF2B5EF4-FFF2-40B4-BE49-F238E27FC236}">
                <a16:creationId xmlns:a16="http://schemas.microsoft.com/office/drawing/2014/main" id="{C3BD4E20-C250-4628-9CF2-0125011D1587}"/>
              </a:ext>
            </a:extLst>
          </p:cNvPr>
          <p:cNvSpPr/>
          <p:nvPr/>
        </p:nvSpPr>
        <p:spPr>
          <a:xfrm>
            <a:off x="3048000" y="1654015"/>
            <a:ext cx="609602" cy="3166179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</a:t>
            </a: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IAÇÃO</a:t>
            </a:r>
          </a:p>
        </p:txBody>
      </p:sp>
      <p:sp>
        <p:nvSpPr>
          <p:cNvPr id="27" name="Seta: para Cima 26">
            <a:extLst>
              <a:ext uri="{FF2B5EF4-FFF2-40B4-BE49-F238E27FC236}">
                <a16:creationId xmlns:a16="http://schemas.microsoft.com/office/drawing/2014/main" id="{AC4633EC-5B2C-4468-9F18-2AE5CC3A8592}"/>
              </a:ext>
            </a:extLst>
          </p:cNvPr>
          <p:cNvSpPr/>
          <p:nvPr/>
        </p:nvSpPr>
        <p:spPr>
          <a:xfrm>
            <a:off x="8530045" y="1645922"/>
            <a:ext cx="609602" cy="3091541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</a:t>
            </a: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IAÇÃO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magnus.com.br/display/3d8252c4-a37d-443c-83dd-c1fad7c16449?f=Gest%C3%A3o-de-pessoa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9333"/>
            <a:ext cx="12192000" cy="722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6"/>
          <p:cNvSpPr/>
          <p:nvPr/>
        </p:nvSpPr>
        <p:spPr>
          <a:xfrm>
            <a:off x="0" y="0"/>
            <a:ext cx="4846320" cy="4708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PROCESSOS DE GESTÃO DE PESSOAS</a:t>
            </a:r>
          </a:p>
        </p:txBody>
      </p:sp>
      <p:sp>
        <p:nvSpPr>
          <p:cNvPr id="8" name="Retângulo 6"/>
          <p:cNvSpPr/>
          <p:nvPr/>
        </p:nvSpPr>
        <p:spPr>
          <a:xfrm>
            <a:off x="0" y="622659"/>
            <a:ext cx="4833256" cy="5405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Agregar Pessoas</a:t>
            </a:r>
          </a:p>
        </p:txBody>
      </p:sp>
      <p:sp>
        <p:nvSpPr>
          <p:cNvPr id="26" name="Retângulo 6"/>
          <p:cNvSpPr/>
          <p:nvPr/>
        </p:nvSpPr>
        <p:spPr>
          <a:xfrm>
            <a:off x="0" y="1180008"/>
            <a:ext cx="4833256" cy="3126950"/>
          </a:xfrm>
          <a:prstGeom prst="rect">
            <a:avLst/>
          </a:prstGeom>
          <a:solidFill>
            <a:schemeClr val="accent6">
              <a:lumMod val="40000"/>
              <a:lumOff val="60000"/>
              <a:alpha val="89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b="1" dirty="0">
                <a:solidFill>
                  <a:schemeClr val="tx1"/>
                </a:solidFill>
              </a:rPr>
              <a:t>- Recrutamento de novos colaboradores</a:t>
            </a:r>
          </a:p>
          <a:p>
            <a:pPr algn="just"/>
            <a:r>
              <a:rPr lang="pt-BR" sz="2200" b="1" dirty="0">
                <a:solidFill>
                  <a:schemeClr val="tx1"/>
                </a:solidFill>
              </a:rPr>
              <a:t>- A chegada dos jovens e das crianças nas </a:t>
            </a:r>
            <a:r>
              <a:rPr lang="pt-BR" sz="2200" b="1" dirty="0" err="1">
                <a:solidFill>
                  <a:schemeClr val="tx1"/>
                </a:solidFill>
              </a:rPr>
              <a:t>IEAs</a:t>
            </a:r>
            <a:r>
              <a:rPr lang="pt-BR" sz="2200" b="1" dirty="0">
                <a:solidFill>
                  <a:schemeClr val="tx1"/>
                </a:solidFill>
              </a:rPr>
              <a:t>;</a:t>
            </a:r>
          </a:p>
          <a:p>
            <a:pPr algn="just"/>
            <a:r>
              <a:rPr lang="pt-BR" sz="2200" b="1" dirty="0">
                <a:solidFill>
                  <a:schemeClr val="tx1"/>
                </a:solidFill>
              </a:rPr>
              <a:t>- A recepção do irmão na Casa Espírita;</a:t>
            </a:r>
          </a:p>
          <a:p>
            <a:pPr algn="just"/>
            <a:r>
              <a:rPr lang="pt-BR" sz="2200" b="1" dirty="0">
                <a:solidFill>
                  <a:schemeClr val="tx1"/>
                </a:solidFill>
              </a:rPr>
              <a:t>- Selecionar com habilidade a função futura deste companheiro;</a:t>
            </a:r>
          </a:p>
          <a:p>
            <a:pPr algn="just"/>
            <a:r>
              <a:rPr lang="pt-BR" sz="2200" b="1" dirty="0">
                <a:solidFill>
                  <a:schemeClr val="tx1"/>
                </a:solidFill>
              </a:rPr>
              <a:t>- Oxigenação das </a:t>
            </a:r>
            <a:r>
              <a:rPr lang="pt-BR" sz="2200" b="1" dirty="0" err="1">
                <a:solidFill>
                  <a:schemeClr val="tx1"/>
                </a:solidFill>
              </a:rPr>
              <a:t>IEAs</a:t>
            </a:r>
            <a:r>
              <a:rPr lang="pt-BR" sz="2200" b="1" dirty="0">
                <a:solidFill>
                  <a:schemeClr val="tx1"/>
                </a:solidFill>
              </a:rPr>
              <a:t> aproveitando os talentos destes novos colaboradores.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magnus.com.br/display/3d8252c4-a37d-443c-83dd-c1fad7c16449?f=Gest%C3%A3o-de-pessoa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</p:pic>
      <p:sp>
        <p:nvSpPr>
          <p:cNvPr id="4" name="Retângulo 6"/>
          <p:cNvSpPr/>
          <p:nvPr/>
        </p:nvSpPr>
        <p:spPr>
          <a:xfrm>
            <a:off x="3670663" y="1175048"/>
            <a:ext cx="4846320" cy="4708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PROCESSOS DE GESTÃO DE PESSOAS</a:t>
            </a:r>
          </a:p>
        </p:txBody>
      </p:sp>
      <p:sp>
        <p:nvSpPr>
          <p:cNvPr id="8" name="Retângulo 6"/>
          <p:cNvSpPr/>
          <p:nvPr/>
        </p:nvSpPr>
        <p:spPr>
          <a:xfrm>
            <a:off x="3670664" y="1654015"/>
            <a:ext cx="4833256" cy="5405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Agregar Pessoas</a:t>
            </a:r>
          </a:p>
        </p:txBody>
      </p:sp>
      <p:sp>
        <p:nvSpPr>
          <p:cNvPr id="9" name="Retângulo 6"/>
          <p:cNvSpPr/>
          <p:nvPr/>
        </p:nvSpPr>
        <p:spPr>
          <a:xfrm>
            <a:off x="3670664" y="2737363"/>
            <a:ext cx="4820194" cy="5187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Aplicar Pessoas</a:t>
            </a:r>
          </a:p>
        </p:txBody>
      </p:sp>
      <p:sp>
        <p:nvSpPr>
          <p:cNvPr id="10" name="Retângulo 6"/>
          <p:cNvSpPr/>
          <p:nvPr/>
        </p:nvSpPr>
        <p:spPr>
          <a:xfrm>
            <a:off x="3670664" y="3261619"/>
            <a:ext cx="4820194" cy="53183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Recompensar Pessoas</a:t>
            </a:r>
          </a:p>
        </p:txBody>
      </p:sp>
      <p:sp>
        <p:nvSpPr>
          <p:cNvPr id="11" name="Retângulo 6"/>
          <p:cNvSpPr/>
          <p:nvPr/>
        </p:nvSpPr>
        <p:spPr>
          <a:xfrm>
            <a:off x="3670664" y="2200043"/>
            <a:ext cx="4820194" cy="531836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Desenvolver Pessoas</a:t>
            </a:r>
          </a:p>
        </p:txBody>
      </p:sp>
      <p:sp>
        <p:nvSpPr>
          <p:cNvPr id="12" name="Retângulo 6"/>
          <p:cNvSpPr/>
          <p:nvPr/>
        </p:nvSpPr>
        <p:spPr>
          <a:xfrm>
            <a:off x="3670664" y="3798937"/>
            <a:ext cx="4820194" cy="4795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Manter Pessoas</a:t>
            </a:r>
          </a:p>
        </p:txBody>
      </p:sp>
      <p:sp>
        <p:nvSpPr>
          <p:cNvPr id="13" name="Retângulo 6"/>
          <p:cNvSpPr/>
          <p:nvPr/>
        </p:nvSpPr>
        <p:spPr>
          <a:xfrm>
            <a:off x="3670664" y="4284005"/>
            <a:ext cx="4820193" cy="4795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</a:t>
            </a:r>
            <a:r>
              <a:rPr lang="pt-BR" sz="2400" b="1">
                <a:solidFill>
                  <a:schemeClr val="tx1"/>
                </a:solidFill>
              </a:rPr>
              <a:t>de Acompanhar </a:t>
            </a:r>
            <a:r>
              <a:rPr lang="pt-BR" sz="2400" b="1" dirty="0">
                <a:solidFill>
                  <a:schemeClr val="tx1"/>
                </a:solidFill>
              </a:rPr>
              <a:t>Pessoas</a:t>
            </a:r>
          </a:p>
        </p:txBody>
      </p:sp>
      <p:cxnSp>
        <p:nvCxnSpPr>
          <p:cNvPr id="19" name="Forma 18"/>
          <p:cNvCxnSpPr>
            <a:stCxn id="6" idx="2"/>
            <a:endCxn id="4" idx="1"/>
          </p:cNvCxnSpPr>
          <p:nvPr/>
        </p:nvCxnSpPr>
        <p:spPr>
          <a:xfrm rot="16200000" flipH="1">
            <a:off x="2489715" y="229536"/>
            <a:ext cx="861845" cy="1500051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angulado 20"/>
          <p:cNvCxnSpPr>
            <a:stCxn id="3" idx="2"/>
            <a:endCxn id="4" idx="3"/>
          </p:cNvCxnSpPr>
          <p:nvPr/>
        </p:nvCxnSpPr>
        <p:spPr>
          <a:xfrm rot="5400000">
            <a:off x="8603132" y="436365"/>
            <a:ext cx="887971" cy="1060268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7"/>
          <p:cNvSpPr/>
          <p:nvPr/>
        </p:nvSpPr>
        <p:spPr>
          <a:xfrm>
            <a:off x="39189" y="26126"/>
            <a:ext cx="4262846" cy="5225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INFLUÊNCIAS AMBIENTAIS EXTERNAS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3" name="Retângulo 7"/>
          <p:cNvSpPr/>
          <p:nvPr/>
        </p:nvSpPr>
        <p:spPr>
          <a:xfrm>
            <a:off x="7040880" y="26126"/>
            <a:ext cx="5072742" cy="4963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INFLUÊNCIAS ORGANIZACIONAIS INTERNAS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26" name="Seta: para Baixo 25">
            <a:extLst>
              <a:ext uri="{FF2B5EF4-FFF2-40B4-BE49-F238E27FC236}">
                <a16:creationId xmlns:a16="http://schemas.microsoft.com/office/drawing/2014/main" id="{C3BD4E20-C250-4628-9CF2-0125011D1587}"/>
              </a:ext>
            </a:extLst>
          </p:cNvPr>
          <p:cNvSpPr/>
          <p:nvPr/>
        </p:nvSpPr>
        <p:spPr>
          <a:xfrm>
            <a:off x="3048000" y="1654015"/>
            <a:ext cx="609602" cy="3166179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</a:t>
            </a: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IAÇÃO</a:t>
            </a:r>
          </a:p>
        </p:txBody>
      </p:sp>
      <p:sp>
        <p:nvSpPr>
          <p:cNvPr id="27" name="Seta: para Cima 26">
            <a:extLst>
              <a:ext uri="{FF2B5EF4-FFF2-40B4-BE49-F238E27FC236}">
                <a16:creationId xmlns:a16="http://schemas.microsoft.com/office/drawing/2014/main" id="{AC4633EC-5B2C-4468-9F18-2AE5CC3A8592}"/>
              </a:ext>
            </a:extLst>
          </p:cNvPr>
          <p:cNvSpPr/>
          <p:nvPr/>
        </p:nvSpPr>
        <p:spPr>
          <a:xfrm>
            <a:off x="8530045" y="1645922"/>
            <a:ext cx="609602" cy="3091541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</a:t>
            </a: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IAÇÃO</a:t>
            </a:r>
          </a:p>
        </p:txBody>
      </p:sp>
    </p:spTree>
    <p:extLst>
      <p:ext uri="{BB962C8B-B14F-4D97-AF65-F5344CB8AC3E}">
        <p14:creationId xmlns:p14="http://schemas.microsoft.com/office/powerpoint/2010/main" val="276206678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magnus.com.br/display/3d8252c4-a37d-443c-83dd-c1fad7c16449?f=Gest%C3%A3o-de-pessoa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6"/>
          <p:cNvSpPr/>
          <p:nvPr/>
        </p:nvSpPr>
        <p:spPr>
          <a:xfrm>
            <a:off x="0" y="0"/>
            <a:ext cx="4846320" cy="4708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PROCESSOS DE GESTÃO DE PESSOAS</a:t>
            </a:r>
          </a:p>
        </p:txBody>
      </p:sp>
      <p:sp>
        <p:nvSpPr>
          <p:cNvPr id="8" name="Retângulo 6"/>
          <p:cNvSpPr/>
          <p:nvPr/>
        </p:nvSpPr>
        <p:spPr>
          <a:xfrm>
            <a:off x="0" y="622659"/>
            <a:ext cx="4833256" cy="5405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Desenvolver Pessoas</a:t>
            </a:r>
          </a:p>
        </p:txBody>
      </p:sp>
      <p:sp>
        <p:nvSpPr>
          <p:cNvPr id="26" name="Retângulo 6"/>
          <p:cNvSpPr/>
          <p:nvPr/>
        </p:nvSpPr>
        <p:spPr>
          <a:xfrm>
            <a:off x="0" y="1180008"/>
            <a:ext cx="4833256" cy="2106532"/>
          </a:xfrm>
          <a:prstGeom prst="rect">
            <a:avLst/>
          </a:prstGeom>
          <a:solidFill>
            <a:schemeClr val="accent6">
              <a:lumMod val="40000"/>
              <a:lumOff val="60000"/>
              <a:alpha val="89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>
                <a:solidFill>
                  <a:schemeClr val="tx1"/>
                </a:solidFill>
              </a:rPr>
              <a:t>- Lidar com a Mudança;</a:t>
            </a:r>
          </a:p>
          <a:p>
            <a:r>
              <a:rPr lang="pt-BR" sz="2400" b="1" dirty="0">
                <a:solidFill>
                  <a:schemeClr val="tx1"/>
                </a:solidFill>
              </a:rPr>
              <a:t>- Comunicação;</a:t>
            </a:r>
          </a:p>
          <a:p>
            <a:r>
              <a:rPr lang="pt-BR" sz="2400" b="1" dirty="0">
                <a:solidFill>
                  <a:schemeClr val="tx1"/>
                </a:solidFill>
              </a:rPr>
              <a:t>- Treinamento - Visa o presente;</a:t>
            </a:r>
          </a:p>
          <a:p>
            <a:r>
              <a:rPr lang="pt-BR" sz="2400" b="1" dirty="0">
                <a:solidFill>
                  <a:schemeClr val="tx1"/>
                </a:solidFill>
              </a:rPr>
              <a:t>- Desenvolvimento – Visa o futuro.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89AA5A7F-D28A-4BC7-AE60-854687A3AE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3750" y="2565400"/>
            <a:ext cx="8229600" cy="1384300"/>
          </a:xfrm>
        </p:spPr>
        <p:txBody>
          <a:bodyPr/>
          <a:lstStyle/>
          <a:p>
            <a:pPr algn="ctr"/>
            <a:endParaRPr lang="pt-BR" altLang="pt-BR"/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5D6F7BE1-5B2D-4642-8860-14B7C5B36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pt-BR" altLang="pt-BR" dirty="0"/>
              <a:t>                                                                                                                                           </a:t>
            </a:r>
            <a:r>
              <a:rPr lang="pt-BR" altLang="pt-BR" sz="2400" b="1" dirty="0">
                <a:solidFill>
                  <a:srgbClr val="000000"/>
                </a:solidFill>
              </a:rPr>
              <a:t>Desenvolvimento</a:t>
            </a:r>
          </a:p>
          <a:p>
            <a:pPr algn="ctr">
              <a:spcBef>
                <a:spcPct val="50000"/>
              </a:spcBef>
            </a:pPr>
            <a:r>
              <a:rPr lang="pt-BR" altLang="pt-BR" sz="2400" b="1" dirty="0">
                <a:solidFill>
                  <a:srgbClr val="000000"/>
                </a:solidFill>
              </a:rPr>
              <a:t>                                                                                                             das </a:t>
            </a:r>
            <a:r>
              <a:rPr lang="pt-BR" altLang="pt-BR" sz="2400" b="1" dirty="0" err="1">
                <a:solidFill>
                  <a:srgbClr val="000000"/>
                </a:solidFill>
              </a:rPr>
              <a:t>IEAs</a:t>
            </a:r>
            <a:endParaRPr lang="pt-BR" altLang="pt-BR" sz="2400" b="1" dirty="0">
              <a:solidFill>
                <a:srgbClr val="000000"/>
              </a:solidFill>
            </a:endParaRPr>
          </a:p>
        </p:txBody>
      </p:sp>
      <p:sp>
        <p:nvSpPr>
          <p:cNvPr id="150532" name="Rectangle 4">
            <a:extLst>
              <a:ext uri="{FF2B5EF4-FFF2-40B4-BE49-F238E27FC236}">
                <a16:creationId xmlns:a16="http://schemas.microsoft.com/office/drawing/2014/main" id="{3E138A37-F6AF-4F25-973A-F4DA1754D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399" y="1219200"/>
            <a:ext cx="5715001" cy="4343400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50000"/>
              </a:spcBef>
            </a:pPr>
            <a:r>
              <a:rPr lang="pt-BR" altLang="pt-BR" dirty="0"/>
              <a:t>                                                              </a:t>
            </a:r>
            <a:r>
              <a:rPr lang="pt-BR" altLang="pt-BR" sz="2400" b="1" dirty="0">
                <a:solidFill>
                  <a:srgbClr val="000000"/>
                </a:solidFill>
              </a:rPr>
              <a:t>Desenvolvimento</a:t>
            </a:r>
          </a:p>
          <a:p>
            <a:pPr algn="ctr">
              <a:spcBef>
                <a:spcPct val="50000"/>
              </a:spcBef>
            </a:pPr>
            <a:r>
              <a:rPr lang="pt-BR" altLang="pt-BR" sz="2400" b="1" dirty="0">
                <a:solidFill>
                  <a:srgbClr val="000000"/>
                </a:solidFill>
              </a:rPr>
              <a:t>                                               de Pessoas</a:t>
            </a:r>
          </a:p>
        </p:txBody>
      </p:sp>
      <p:sp>
        <p:nvSpPr>
          <p:cNvPr id="150533" name="Rectangle 5">
            <a:extLst>
              <a:ext uri="{FF2B5EF4-FFF2-40B4-BE49-F238E27FC236}">
                <a16:creationId xmlns:a16="http://schemas.microsoft.com/office/drawing/2014/main" id="{2C6ABB6D-C6D0-4F01-90D3-60DE61CE0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362200"/>
            <a:ext cx="2382078" cy="20574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pt-BR" altLang="pt-BR" sz="2400" b="1" dirty="0">
                <a:solidFill>
                  <a:srgbClr val="000000"/>
                </a:solidFill>
              </a:rPr>
              <a:t>Treinamento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animBg="1" autoUpdateAnimBg="0"/>
      <p:bldP spid="150532" grpId="0" animBg="1" autoUpdateAnimBg="0"/>
      <p:bldP spid="150533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magnus.com.br/display/3d8252c4-a37d-443c-83dd-c1fad7c16449?f=Gest%C3%A3o-de-pessoa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</p:pic>
      <p:sp>
        <p:nvSpPr>
          <p:cNvPr id="4" name="Retângulo 6"/>
          <p:cNvSpPr/>
          <p:nvPr/>
        </p:nvSpPr>
        <p:spPr>
          <a:xfrm>
            <a:off x="3670663" y="1175048"/>
            <a:ext cx="4846320" cy="4708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PROCESSOS DE GESTÃO DE PESSOAS</a:t>
            </a:r>
          </a:p>
        </p:txBody>
      </p:sp>
      <p:sp>
        <p:nvSpPr>
          <p:cNvPr id="8" name="Retângulo 6"/>
          <p:cNvSpPr/>
          <p:nvPr/>
        </p:nvSpPr>
        <p:spPr>
          <a:xfrm>
            <a:off x="3670664" y="1654015"/>
            <a:ext cx="4833256" cy="5405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Agregar Pessoas</a:t>
            </a:r>
          </a:p>
        </p:txBody>
      </p:sp>
      <p:sp>
        <p:nvSpPr>
          <p:cNvPr id="9" name="Retângulo 6"/>
          <p:cNvSpPr/>
          <p:nvPr/>
        </p:nvSpPr>
        <p:spPr>
          <a:xfrm>
            <a:off x="3670664" y="2737363"/>
            <a:ext cx="4820194" cy="518772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Aplicar Pessoas</a:t>
            </a:r>
          </a:p>
        </p:txBody>
      </p:sp>
      <p:sp>
        <p:nvSpPr>
          <p:cNvPr id="10" name="Retângulo 6"/>
          <p:cNvSpPr/>
          <p:nvPr/>
        </p:nvSpPr>
        <p:spPr>
          <a:xfrm>
            <a:off x="3670664" y="3261619"/>
            <a:ext cx="4820194" cy="53183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Recompensar Pessoas</a:t>
            </a:r>
          </a:p>
        </p:txBody>
      </p:sp>
      <p:sp>
        <p:nvSpPr>
          <p:cNvPr id="11" name="Retângulo 6"/>
          <p:cNvSpPr/>
          <p:nvPr/>
        </p:nvSpPr>
        <p:spPr>
          <a:xfrm>
            <a:off x="3670664" y="2200043"/>
            <a:ext cx="4820194" cy="5318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Desenvolver Pessoas</a:t>
            </a:r>
          </a:p>
        </p:txBody>
      </p:sp>
      <p:sp>
        <p:nvSpPr>
          <p:cNvPr id="12" name="Retângulo 6"/>
          <p:cNvSpPr/>
          <p:nvPr/>
        </p:nvSpPr>
        <p:spPr>
          <a:xfrm>
            <a:off x="3670664" y="3798937"/>
            <a:ext cx="4820194" cy="4795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Manter Pessoas</a:t>
            </a:r>
          </a:p>
        </p:txBody>
      </p:sp>
      <p:sp>
        <p:nvSpPr>
          <p:cNvPr id="13" name="Retângulo 6"/>
          <p:cNvSpPr/>
          <p:nvPr/>
        </p:nvSpPr>
        <p:spPr>
          <a:xfrm>
            <a:off x="3670664" y="4284005"/>
            <a:ext cx="4820193" cy="4795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</a:t>
            </a:r>
            <a:r>
              <a:rPr lang="pt-BR" sz="2400" b="1">
                <a:solidFill>
                  <a:schemeClr val="tx1"/>
                </a:solidFill>
              </a:rPr>
              <a:t>de Acompanhar </a:t>
            </a:r>
            <a:r>
              <a:rPr lang="pt-BR" sz="2400" b="1" dirty="0">
                <a:solidFill>
                  <a:schemeClr val="tx1"/>
                </a:solidFill>
              </a:rPr>
              <a:t>Pessoas</a:t>
            </a:r>
          </a:p>
        </p:txBody>
      </p:sp>
      <p:cxnSp>
        <p:nvCxnSpPr>
          <p:cNvPr id="19" name="Forma 18"/>
          <p:cNvCxnSpPr>
            <a:stCxn id="6" idx="2"/>
            <a:endCxn id="4" idx="1"/>
          </p:cNvCxnSpPr>
          <p:nvPr/>
        </p:nvCxnSpPr>
        <p:spPr>
          <a:xfrm rot="16200000" flipH="1">
            <a:off x="2489715" y="229536"/>
            <a:ext cx="861845" cy="1500051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angulado 20"/>
          <p:cNvCxnSpPr>
            <a:stCxn id="3" idx="2"/>
            <a:endCxn id="4" idx="3"/>
          </p:cNvCxnSpPr>
          <p:nvPr/>
        </p:nvCxnSpPr>
        <p:spPr>
          <a:xfrm rot="5400000">
            <a:off x="8603132" y="436365"/>
            <a:ext cx="887971" cy="1060268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7"/>
          <p:cNvSpPr/>
          <p:nvPr/>
        </p:nvSpPr>
        <p:spPr>
          <a:xfrm>
            <a:off x="39189" y="26126"/>
            <a:ext cx="4262846" cy="5225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INFLUÊNCIAS AMBIENTAIS EXTERNAS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3" name="Retângulo 7"/>
          <p:cNvSpPr/>
          <p:nvPr/>
        </p:nvSpPr>
        <p:spPr>
          <a:xfrm>
            <a:off x="7040880" y="26126"/>
            <a:ext cx="5072742" cy="4963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INFLUÊNCIAS ORGANIZACIONAIS INTERNAS</a:t>
            </a:r>
            <a:endParaRPr lang="pt-BR" sz="2200" b="1" dirty="0">
              <a:solidFill>
                <a:schemeClr val="tx1"/>
              </a:solidFill>
            </a:endParaRPr>
          </a:p>
        </p:txBody>
      </p:sp>
      <p:sp>
        <p:nvSpPr>
          <p:cNvPr id="26" name="Seta: para Baixo 25">
            <a:extLst>
              <a:ext uri="{FF2B5EF4-FFF2-40B4-BE49-F238E27FC236}">
                <a16:creationId xmlns:a16="http://schemas.microsoft.com/office/drawing/2014/main" id="{C3BD4E20-C250-4628-9CF2-0125011D1587}"/>
              </a:ext>
            </a:extLst>
          </p:cNvPr>
          <p:cNvSpPr/>
          <p:nvPr/>
        </p:nvSpPr>
        <p:spPr>
          <a:xfrm>
            <a:off x="3048000" y="1654015"/>
            <a:ext cx="609602" cy="3166179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</a:t>
            </a: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IAÇÃO</a:t>
            </a:r>
          </a:p>
        </p:txBody>
      </p:sp>
      <p:sp>
        <p:nvSpPr>
          <p:cNvPr id="27" name="Seta: para Cima 26">
            <a:extLst>
              <a:ext uri="{FF2B5EF4-FFF2-40B4-BE49-F238E27FC236}">
                <a16:creationId xmlns:a16="http://schemas.microsoft.com/office/drawing/2014/main" id="{AC4633EC-5B2C-4468-9F18-2AE5CC3A8592}"/>
              </a:ext>
            </a:extLst>
          </p:cNvPr>
          <p:cNvSpPr/>
          <p:nvPr/>
        </p:nvSpPr>
        <p:spPr>
          <a:xfrm>
            <a:off x="8530045" y="1645922"/>
            <a:ext cx="609602" cy="3091541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</a:t>
            </a:r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IAÇÃO</a:t>
            </a:r>
          </a:p>
        </p:txBody>
      </p:sp>
    </p:spTree>
    <p:extLst>
      <p:ext uri="{BB962C8B-B14F-4D97-AF65-F5344CB8AC3E}">
        <p14:creationId xmlns:p14="http://schemas.microsoft.com/office/powerpoint/2010/main" val="12662915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magnus.com.br/display/3d8252c4-a37d-443c-83dd-c1fad7c16449?f=Gest%C3%A3o-de-pessoa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6"/>
          <p:cNvSpPr/>
          <p:nvPr/>
        </p:nvSpPr>
        <p:spPr>
          <a:xfrm>
            <a:off x="0" y="0"/>
            <a:ext cx="4846320" cy="4708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PROCESSOS DE GESTÃO DE PESSOAS</a:t>
            </a:r>
          </a:p>
        </p:txBody>
      </p:sp>
      <p:sp>
        <p:nvSpPr>
          <p:cNvPr id="8" name="Retângulo 6"/>
          <p:cNvSpPr/>
          <p:nvPr/>
        </p:nvSpPr>
        <p:spPr>
          <a:xfrm>
            <a:off x="0" y="622659"/>
            <a:ext cx="4833256" cy="5405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Processo de Aplicar Pessoas</a:t>
            </a:r>
          </a:p>
        </p:txBody>
      </p:sp>
      <p:sp>
        <p:nvSpPr>
          <p:cNvPr id="26" name="Retângulo 6"/>
          <p:cNvSpPr/>
          <p:nvPr/>
        </p:nvSpPr>
        <p:spPr>
          <a:xfrm>
            <a:off x="0" y="1180007"/>
            <a:ext cx="4833256" cy="2534743"/>
          </a:xfrm>
          <a:prstGeom prst="rect">
            <a:avLst/>
          </a:prstGeom>
          <a:solidFill>
            <a:schemeClr val="accent6">
              <a:lumMod val="40000"/>
              <a:lumOff val="60000"/>
              <a:alpha val="89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>
                <a:solidFill>
                  <a:schemeClr val="tx1"/>
                </a:solidFill>
              </a:rPr>
              <a:t>- Inserção         Buscar uma melhor socialização junto ao novo colabo- </a:t>
            </a:r>
            <a:r>
              <a:rPr lang="pt-BR" sz="2400" b="1" dirty="0" err="1">
                <a:solidFill>
                  <a:schemeClr val="tx1"/>
                </a:solidFill>
              </a:rPr>
              <a:t>rador</a:t>
            </a:r>
            <a:r>
              <a:rPr lang="pt-BR" sz="2400" b="1" dirty="0">
                <a:solidFill>
                  <a:schemeClr val="tx1"/>
                </a:solidFill>
              </a:rPr>
              <a:t>;</a:t>
            </a:r>
          </a:p>
          <a:p>
            <a:r>
              <a:rPr lang="pt-BR" sz="2400" b="1" dirty="0">
                <a:solidFill>
                  <a:schemeClr val="tx1"/>
                </a:solidFill>
              </a:rPr>
              <a:t>- Adaptação permanente;</a:t>
            </a:r>
          </a:p>
          <a:p>
            <a:r>
              <a:rPr lang="pt-BR" sz="2400" b="1" dirty="0">
                <a:solidFill>
                  <a:schemeClr val="tx1"/>
                </a:solidFill>
              </a:rPr>
              <a:t>- Avaliar desempenho.</a:t>
            </a:r>
          </a:p>
        </p:txBody>
      </p:sp>
      <p:sp>
        <p:nvSpPr>
          <p:cNvPr id="2" name="Seta: para a Direita 1">
            <a:extLst>
              <a:ext uri="{FF2B5EF4-FFF2-40B4-BE49-F238E27FC236}">
                <a16:creationId xmlns:a16="http://schemas.microsoft.com/office/drawing/2014/main" id="{2898941A-FFFC-43C9-80E3-630172BD0497}"/>
              </a:ext>
            </a:extLst>
          </p:cNvPr>
          <p:cNvSpPr/>
          <p:nvPr/>
        </p:nvSpPr>
        <p:spPr>
          <a:xfrm>
            <a:off x="1400181" y="1649585"/>
            <a:ext cx="428625" cy="20002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589</Words>
  <Application>Microsoft Office PowerPoint</Application>
  <PresentationFormat>Widescreen</PresentationFormat>
  <Paragraphs>166</Paragraphs>
  <Slides>17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Mauro Santos</dc:creator>
  <cp:lastModifiedBy>Marcos Gonçalves Juwer</cp:lastModifiedBy>
  <cp:revision>74</cp:revision>
  <dcterms:created xsi:type="dcterms:W3CDTF">2016-05-26T22:22:58Z</dcterms:created>
  <dcterms:modified xsi:type="dcterms:W3CDTF">2020-08-21T18:58:36Z</dcterms:modified>
</cp:coreProperties>
</file>